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2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>
  <p:sldMasterIdLst>
    <p:sldMasterId id="2147483660" r:id="rId1"/>
    <p:sldMasterId id="2147484662" r:id="rId2"/>
  </p:sldMasterIdLst>
  <p:notesMasterIdLst>
    <p:notesMasterId r:id="rId54"/>
  </p:notesMasterIdLst>
  <p:handoutMasterIdLst>
    <p:handoutMasterId r:id="rId55"/>
  </p:handoutMasterIdLst>
  <p:sldIdLst>
    <p:sldId id="5149" r:id="rId3"/>
    <p:sldId id="1404" r:id="rId4"/>
    <p:sldId id="1428" r:id="rId5"/>
    <p:sldId id="1411" r:id="rId6"/>
    <p:sldId id="1407" r:id="rId7"/>
    <p:sldId id="1408" r:id="rId8"/>
    <p:sldId id="1409" r:id="rId9"/>
    <p:sldId id="1410" r:id="rId10"/>
    <p:sldId id="1422" r:id="rId11"/>
    <p:sldId id="1396" r:id="rId12"/>
    <p:sldId id="1397" r:id="rId13"/>
    <p:sldId id="1412" r:id="rId14"/>
    <p:sldId id="1413" r:id="rId15"/>
    <p:sldId id="1395" r:id="rId16"/>
    <p:sldId id="1398" r:id="rId17"/>
    <p:sldId id="1399" r:id="rId18"/>
    <p:sldId id="1400" r:id="rId19"/>
    <p:sldId id="1401" r:id="rId20"/>
    <p:sldId id="1423" r:id="rId21"/>
    <p:sldId id="1391" r:id="rId22"/>
    <p:sldId id="1392" r:id="rId23"/>
    <p:sldId id="1393" r:id="rId24"/>
    <p:sldId id="1394" r:id="rId25"/>
    <p:sldId id="1414" r:id="rId26"/>
    <p:sldId id="1415" r:id="rId27"/>
    <p:sldId id="1416" r:id="rId28"/>
    <p:sldId id="1417" r:id="rId29"/>
    <p:sldId id="1418" r:id="rId30"/>
    <p:sldId id="1419" r:id="rId31"/>
    <p:sldId id="1330" r:id="rId32"/>
    <p:sldId id="1331" r:id="rId33"/>
    <p:sldId id="1332" r:id="rId34"/>
    <p:sldId id="1333" r:id="rId35"/>
    <p:sldId id="1334" r:id="rId36"/>
    <p:sldId id="1335" r:id="rId37"/>
    <p:sldId id="1402" r:id="rId38"/>
    <p:sldId id="1336" r:id="rId39"/>
    <p:sldId id="1337" r:id="rId40"/>
    <p:sldId id="1338" r:id="rId41"/>
    <p:sldId id="1339" r:id="rId42"/>
    <p:sldId id="1340" r:id="rId43"/>
    <p:sldId id="1341" r:id="rId44"/>
    <p:sldId id="1389" r:id="rId45"/>
    <p:sldId id="1342" r:id="rId46"/>
    <p:sldId id="1343" r:id="rId47"/>
    <p:sldId id="1344" r:id="rId48"/>
    <p:sldId id="1345" r:id="rId49"/>
    <p:sldId id="1346" r:id="rId50"/>
    <p:sldId id="1347" r:id="rId51"/>
    <p:sldId id="1388" r:id="rId52"/>
    <p:sldId id="5150" r:id="rId5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80"/>
    <p:restoredTop sz="93474"/>
  </p:normalViewPr>
  <p:slideViewPr>
    <p:cSldViewPr>
      <p:cViewPr varScale="1">
        <p:scale>
          <a:sx n="86" d="100"/>
          <a:sy n="86" d="100"/>
        </p:scale>
        <p:origin x="84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BF731B-A8A5-4149-A48B-A40ABF879C5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CEDA0A-F20A-724A-A658-BF34524C19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5DA5540E-A6B1-4B4D-90F3-E6BFB4772674}" type="datetimeFigureOut">
              <a:rPr lang="en-US"/>
              <a:pPr>
                <a:defRPr/>
              </a:pPr>
              <a:t>3/17/20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80D9CD-FD5E-4343-84DA-2FD73BB8B03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2FBB30-08F6-4842-9C19-1CF5D927B1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24415E8B-C41A-7449-A084-89DA1CF7BF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B5D43D-7AEB-E84C-B5BD-3776A4F33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CBDA71-5A51-4541-8601-CDDA5744EC1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B845188F-6F81-5A4C-AE27-854E68115049}" type="datetime1">
              <a:rPr lang="en-US" altLang="en-US"/>
              <a:pPr>
                <a:defRPr/>
              </a:pPr>
              <a:t>3/17/20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3F19D29-A2D4-F641-8217-5B82DD0F98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69DFC053-58DE-4646-8A73-948193F111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B7301-5927-ED4B-8451-02FE94C1C57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AD700-4083-9B41-8E01-219107A224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82285A29-F39E-A64D-9F1E-84DB2241FE6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6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>
            <a:extLst>
              <a:ext uri="{FF2B5EF4-FFF2-40B4-BE49-F238E27FC236}">
                <a16:creationId xmlns:a16="http://schemas.microsoft.com/office/drawing/2014/main" id="{7E4F6CE9-2979-DE45-9B3C-2CE44443491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CE169AF-B4C9-8340-BA18-381651FC7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12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6498" name="Rectangle 2">
            <a:extLst>
              <a:ext uri="{FF2B5EF4-FFF2-40B4-BE49-F238E27FC236}">
                <a16:creationId xmlns:a16="http://schemas.microsoft.com/office/drawing/2014/main" id="{CF8A8CAD-72A0-FF4C-8E0A-4CF2EAEA98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A3FB46DD-8D80-6048-8D04-B0170256B5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24123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1CAD98E3-75D9-7A4E-AF6A-D1C5D1EC845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>
            <a:extLst>
              <a:ext uri="{FF2B5EF4-FFF2-40B4-BE49-F238E27FC236}">
                <a16:creationId xmlns:a16="http://schemas.microsoft.com/office/drawing/2014/main" id="{0FD7AAA3-A0BB-9140-97D9-D3A03E9336E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0180" name="Slide Number Placeholder 3">
            <a:extLst>
              <a:ext uri="{FF2B5EF4-FFF2-40B4-BE49-F238E27FC236}">
                <a16:creationId xmlns:a16="http://schemas.microsoft.com/office/drawing/2014/main" id="{511D89A2-8A30-2340-8CC7-288247FDC8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C3553D4-9B7E-C149-8982-6AE58B55FBD0}" type="slidenum">
              <a:rPr lang="en-US" altLang="en-US" smtClean="0">
                <a:latin typeface="Calibri" panose="020F0502020204030204" pitchFamily="34" charset="0"/>
              </a:rPr>
              <a:pPr/>
              <a:t>33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>
            <a:extLst>
              <a:ext uri="{FF2B5EF4-FFF2-40B4-BE49-F238E27FC236}">
                <a16:creationId xmlns:a16="http://schemas.microsoft.com/office/drawing/2014/main" id="{B02A322B-5680-2F42-A7E1-1C8B1D9552E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>
            <a:extLst>
              <a:ext uri="{FF2B5EF4-FFF2-40B4-BE49-F238E27FC236}">
                <a16:creationId xmlns:a16="http://schemas.microsoft.com/office/drawing/2014/main" id="{1F9CB194-B549-E647-9236-ABB6D3FA8AC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2228" name="Slide Number Placeholder 3">
            <a:extLst>
              <a:ext uri="{FF2B5EF4-FFF2-40B4-BE49-F238E27FC236}">
                <a16:creationId xmlns:a16="http://schemas.microsoft.com/office/drawing/2014/main" id="{76B04246-437B-5C45-BC38-366D11366F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DFD6AF0-526B-4A49-ABF5-4C50778A20DB}" type="slidenum">
              <a:rPr lang="en-US" altLang="en-US" smtClean="0">
                <a:latin typeface="Calibri" panose="020F0502020204030204" pitchFamily="34" charset="0"/>
              </a:rPr>
              <a:pPr/>
              <a:t>34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>
            <a:extLst>
              <a:ext uri="{FF2B5EF4-FFF2-40B4-BE49-F238E27FC236}">
                <a16:creationId xmlns:a16="http://schemas.microsoft.com/office/drawing/2014/main" id="{71076988-D36C-6345-A78E-D63D6163FD2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Notes Placeholder 2">
            <a:extLst>
              <a:ext uri="{FF2B5EF4-FFF2-40B4-BE49-F238E27FC236}">
                <a16:creationId xmlns:a16="http://schemas.microsoft.com/office/drawing/2014/main" id="{6703AC8A-77C4-7F4D-8CDC-A51A21F3DFB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4276" name="Slide Number Placeholder 3">
            <a:extLst>
              <a:ext uri="{FF2B5EF4-FFF2-40B4-BE49-F238E27FC236}">
                <a16:creationId xmlns:a16="http://schemas.microsoft.com/office/drawing/2014/main" id="{1C0713B8-E084-F24A-B9E9-5F60ABFABF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21E044A-69B0-4244-A51C-ACB40F0B89D1}" type="slidenum">
              <a:rPr lang="en-US" altLang="en-US" smtClean="0">
                <a:latin typeface="Calibri" panose="020F0502020204030204" pitchFamily="34" charset="0"/>
              </a:rPr>
              <a:pPr/>
              <a:t>35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>
            <a:extLst>
              <a:ext uri="{FF2B5EF4-FFF2-40B4-BE49-F238E27FC236}">
                <a16:creationId xmlns:a16="http://schemas.microsoft.com/office/drawing/2014/main" id="{29903B05-533A-2845-9EFA-45B3C12FC7B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>
            <a:extLst>
              <a:ext uri="{FF2B5EF4-FFF2-40B4-BE49-F238E27FC236}">
                <a16:creationId xmlns:a16="http://schemas.microsoft.com/office/drawing/2014/main" id="{78171946-CB51-3543-86F2-B815804E248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7348" name="Slide Number Placeholder 3">
            <a:extLst>
              <a:ext uri="{FF2B5EF4-FFF2-40B4-BE49-F238E27FC236}">
                <a16:creationId xmlns:a16="http://schemas.microsoft.com/office/drawing/2014/main" id="{7F5CC660-875D-6D4E-84B1-CEC85CCE3F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8E2AB72-60A6-6A43-9C7F-CF48239B61A0}" type="slidenum">
              <a:rPr lang="en-US" altLang="en-US" smtClean="0">
                <a:latin typeface="Calibri" panose="020F0502020204030204" pitchFamily="34" charset="0"/>
              </a:rPr>
              <a:pPr/>
              <a:t>37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>
            <a:extLst>
              <a:ext uri="{FF2B5EF4-FFF2-40B4-BE49-F238E27FC236}">
                <a16:creationId xmlns:a16="http://schemas.microsoft.com/office/drawing/2014/main" id="{79B81E65-F1EE-374C-9DBC-53C1B3CC3D2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9395" name="Notes Placeholder 2">
            <a:extLst>
              <a:ext uri="{FF2B5EF4-FFF2-40B4-BE49-F238E27FC236}">
                <a16:creationId xmlns:a16="http://schemas.microsoft.com/office/drawing/2014/main" id="{354EDE2D-7A10-294D-B3DA-762A8FEADD2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9396" name="Slide Number Placeholder 3">
            <a:extLst>
              <a:ext uri="{FF2B5EF4-FFF2-40B4-BE49-F238E27FC236}">
                <a16:creationId xmlns:a16="http://schemas.microsoft.com/office/drawing/2014/main" id="{15DCC1D4-C731-4743-BEE3-78E8B7B26E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F909F17-5FB1-8047-BD95-B05066586D5D}" type="slidenum">
              <a:rPr lang="en-US" altLang="en-US" smtClean="0">
                <a:latin typeface="Calibri" panose="020F0502020204030204" pitchFamily="34" charset="0"/>
              </a:rPr>
              <a:pPr/>
              <a:t>38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>
            <a:extLst>
              <a:ext uri="{FF2B5EF4-FFF2-40B4-BE49-F238E27FC236}">
                <a16:creationId xmlns:a16="http://schemas.microsoft.com/office/drawing/2014/main" id="{6B1696A7-9D40-8C43-9A5C-06EF217CBE8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7" name="Notes Placeholder 2">
            <a:extLst>
              <a:ext uri="{FF2B5EF4-FFF2-40B4-BE49-F238E27FC236}">
                <a16:creationId xmlns:a16="http://schemas.microsoft.com/office/drawing/2014/main" id="{0253D132-7298-6546-B731-45F015EF774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62468" name="Slide Number Placeholder 3">
            <a:extLst>
              <a:ext uri="{FF2B5EF4-FFF2-40B4-BE49-F238E27FC236}">
                <a16:creationId xmlns:a16="http://schemas.microsoft.com/office/drawing/2014/main" id="{184D9186-FCAE-BC44-846E-1EAD7B3939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2A0CCC9-C2A3-BF4A-99BF-6A37D00C5700}" type="slidenum">
              <a:rPr lang="en-US" altLang="en-US" smtClean="0">
                <a:latin typeface="Calibri" panose="020F0502020204030204" pitchFamily="34" charset="0"/>
              </a:rPr>
              <a:pPr/>
              <a:t>40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>
            <a:extLst>
              <a:ext uri="{FF2B5EF4-FFF2-40B4-BE49-F238E27FC236}">
                <a16:creationId xmlns:a16="http://schemas.microsoft.com/office/drawing/2014/main" id="{A2A57EA2-8CB8-5340-B870-560D4BBDC1D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>
            <a:extLst>
              <a:ext uri="{FF2B5EF4-FFF2-40B4-BE49-F238E27FC236}">
                <a16:creationId xmlns:a16="http://schemas.microsoft.com/office/drawing/2014/main" id="{440B5DAB-9248-1043-9D07-B9CE856F476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64516" name="Slide Number Placeholder 3">
            <a:extLst>
              <a:ext uri="{FF2B5EF4-FFF2-40B4-BE49-F238E27FC236}">
                <a16:creationId xmlns:a16="http://schemas.microsoft.com/office/drawing/2014/main" id="{ABBFD818-E634-E549-9C14-36B9F6C646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5A12C95-9CBE-584D-A6DD-35F7466B8107}" type="slidenum">
              <a:rPr lang="en-US" altLang="en-US" smtClean="0">
                <a:latin typeface="Calibri" panose="020F0502020204030204" pitchFamily="34" charset="0"/>
              </a:rPr>
              <a:pPr/>
              <a:t>41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>
            <a:extLst>
              <a:ext uri="{FF2B5EF4-FFF2-40B4-BE49-F238E27FC236}">
                <a16:creationId xmlns:a16="http://schemas.microsoft.com/office/drawing/2014/main" id="{D5842092-9384-AF49-A31A-2FB6E28EE4F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>
            <a:extLst>
              <a:ext uri="{FF2B5EF4-FFF2-40B4-BE49-F238E27FC236}">
                <a16:creationId xmlns:a16="http://schemas.microsoft.com/office/drawing/2014/main" id="{FFF4CF0A-BB5C-2D43-9086-608B0FC03ED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66564" name="Slide Number Placeholder 3">
            <a:extLst>
              <a:ext uri="{FF2B5EF4-FFF2-40B4-BE49-F238E27FC236}">
                <a16:creationId xmlns:a16="http://schemas.microsoft.com/office/drawing/2014/main" id="{7DFB1679-AFBA-B24F-8F83-45B09BD343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FACF313-8804-C844-A8B2-E9534638BF1F}" type="slidenum">
              <a:rPr lang="en-US" altLang="en-US" smtClean="0">
                <a:latin typeface="Calibri" panose="020F0502020204030204" pitchFamily="34" charset="0"/>
              </a:rPr>
              <a:pPr/>
              <a:t>42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>
            <a:extLst>
              <a:ext uri="{FF2B5EF4-FFF2-40B4-BE49-F238E27FC236}">
                <a16:creationId xmlns:a16="http://schemas.microsoft.com/office/drawing/2014/main" id="{5319E79C-8729-6F4D-BE86-251B8DE3EB4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C9432D9-B391-9749-AC84-4250B05310E7}" type="slidenum">
              <a:rPr lang="en-US" altLang="en-US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spcBef>
                  <a:spcPct val="0"/>
                </a:spcBef>
              </a:pPr>
              <a:t>43</a:t>
            </a:fld>
            <a:endParaRPr lang="en-US" altLang="en-US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4B85F1B5-EA18-6A41-A2B0-6AEE4E63105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2" name="Rectangle 3">
            <a:extLst>
              <a:ext uri="{FF2B5EF4-FFF2-40B4-BE49-F238E27FC236}">
                <a16:creationId xmlns:a16="http://schemas.microsoft.com/office/drawing/2014/main" id="{3CD44AD3-AC1D-5749-9DB4-56CE4FB4FF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>
            <a:extLst>
              <a:ext uri="{FF2B5EF4-FFF2-40B4-BE49-F238E27FC236}">
                <a16:creationId xmlns:a16="http://schemas.microsoft.com/office/drawing/2014/main" id="{D6A97394-48A3-2543-AB95-E927661ADA3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>
            <a:extLst>
              <a:ext uri="{FF2B5EF4-FFF2-40B4-BE49-F238E27FC236}">
                <a16:creationId xmlns:a16="http://schemas.microsoft.com/office/drawing/2014/main" id="{A8E85649-0501-FE4C-B74C-C9369032DB4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70660" name="Slide Number Placeholder 3">
            <a:extLst>
              <a:ext uri="{FF2B5EF4-FFF2-40B4-BE49-F238E27FC236}">
                <a16:creationId xmlns:a16="http://schemas.microsoft.com/office/drawing/2014/main" id="{67269497-2DB2-A84F-8CFC-65AE04F5C8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7A70F48-FBA4-B641-BDEC-7058D48064DD}" type="slidenum">
              <a:rPr lang="en-US" altLang="en-US" smtClean="0">
                <a:latin typeface="Calibri" panose="020F0502020204030204" pitchFamily="34" charset="0"/>
              </a:rPr>
              <a:pPr/>
              <a:t>44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>
            <a:extLst>
              <a:ext uri="{FF2B5EF4-FFF2-40B4-BE49-F238E27FC236}">
                <a16:creationId xmlns:a16="http://schemas.microsoft.com/office/drawing/2014/main" id="{88305122-1993-7B4A-A097-5535A7132D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es Placeholder 2">
            <a:extLst>
              <a:ext uri="{FF2B5EF4-FFF2-40B4-BE49-F238E27FC236}">
                <a16:creationId xmlns:a16="http://schemas.microsoft.com/office/drawing/2014/main" id="{2340C1D5-56A9-7940-B80A-B83B1F41E48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8436" name="Slide Number Placeholder 3">
            <a:extLst>
              <a:ext uri="{FF2B5EF4-FFF2-40B4-BE49-F238E27FC236}">
                <a16:creationId xmlns:a16="http://schemas.microsoft.com/office/drawing/2014/main" id="{5D8DD7E2-2F50-2149-9E31-DA1FB80E35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EA440E6-D3B8-7345-A748-9C5A6C43A3CF}" type="slidenum">
              <a:rPr lang="en-US" altLang="en-US" smtClean="0">
                <a:latin typeface="Calibri" panose="020F0502020204030204" pitchFamily="34" charset="0"/>
              </a:rPr>
              <a:pPr/>
              <a:t>10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>
            <a:extLst>
              <a:ext uri="{FF2B5EF4-FFF2-40B4-BE49-F238E27FC236}">
                <a16:creationId xmlns:a16="http://schemas.microsoft.com/office/drawing/2014/main" id="{F65640D0-311D-E841-A5C8-49A89755837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Notes Placeholder 2">
            <a:extLst>
              <a:ext uri="{FF2B5EF4-FFF2-40B4-BE49-F238E27FC236}">
                <a16:creationId xmlns:a16="http://schemas.microsoft.com/office/drawing/2014/main" id="{DD831D7F-949B-F443-ADA4-8F4887EF5C8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72708" name="Slide Number Placeholder 3">
            <a:extLst>
              <a:ext uri="{FF2B5EF4-FFF2-40B4-BE49-F238E27FC236}">
                <a16:creationId xmlns:a16="http://schemas.microsoft.com/office/drawing/2014/main" id="{52A6C575-1790-8D44-B28F-8BE68ECB39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0131CBE-72FF-B147-8E16-24B9947EA50D}" type="slidenum">
              <a:rPr lang="en-US" altLang="en-US" smtClean="0">
                <a:latin typeface="Calibri" panose="020F0502020204030204" pitchFamily="34" charset="0"/>
              </a:rPr>
              <a:pPr/>
              <a:t>45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>
            <a:extLst>
              <a:ext uri="{FF2B5EF4-FFF2-40B4-BE49-F238E27FC236}">
                <a16:creationId xmlns:a16="http://schemas.microsoft.com/office/drawing/2014/main" id="{215273FA-4CB9-1943-9EE8-271E3EDBBEA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>
            <a:extLst>
              <a:ext uri="{FF2B5EF4-FFF2-40B4-BE49-F238E27FC236}">
                <a16:creationId xmlns:a16="http://schemas.microsoft.com/office/drawing/2014/main" id="{A80813A3-5B0E-AD44-8538-EF71ED19B3E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74756" name="Slide Number Placeholder 3">
            <a:extLst>
              <a:ext uri="{FF2B5EF4-FFF2-40B4-BE49-F238E27FC236}">
                <a16:creationId xmlns:a16="http://schemas.microsoft.com/office/drawing/2014/main" id="{B96450FB-E43F-4A4D-8205-7A39A3775A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B39CA6E-1382-B84F-A3F4-BFF33FAAF3A8}" type="slidenum">
              <a:rPr lang="en-US" altLang="en-US" smtClean="0">
                <a:latin typeface="Calibri" panose="020F0502020204030204" pitchFamily="34" charset="0"/>
              </a:rPr>
              <a:pPr/>
              <a:t>46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>
            <a:extLst>
              <a:ext uri="{FF2B5EF4-FFF2-40B4-BE49-F238E27FC236}">
                <a16:creationId xmlns:a16="http://schemas.microsoft.com/office/drawing/2014/main" id="{BE826C67-2A8A-C649-99CB-BCE6EC97C99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Notes Placeholder 2">
            <a:extLst>
              <a:ext uri="{FF2B5EF4-FFF2-40B4-BE49-F238E27FC236}">
                <a16:creationId xmlns:a16="http://schemas.microsoft.com/office/drawing/2014/main" id="{33FE6DD9-9ABF-B648-9F5B-96A95D87A7C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76804" name="Slide Number Placeholder 3">
            <a:extLst>
              <a:ext uri="{FF2B5EF4-FFF2-40B4-BE49-F238E27FC236}">
                <a16:creationId xmlns:a16="http://schemas.microsoft.com/office/drawing/2014/main" id="{611A375D-6C59-9E40-9C7F-314076265B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51D3691-196D-6C42-90C1-4469A3A10474}" type="slidenum">
              <a:rPr lang="en-US" altLang="en-US" smtClean="0">
                <a:latin typeface="Calibri" panose="020F0502020204030204" pitchFamily="34" charset="0"/>
              </a:rPr>
              <a:pPr/>
              <a:t>47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>
            <a:extLst>
              <a:ext uri="{FF2B5EF4-FFF2-40B4-BE49-F238E27FC236}">
                <a16:creationId xmlns:a16="http://schemas.microsoft.com/office/drawing/2014/main" id="{A785189B-8A97-A04B-9AE7-65AF6D7C07C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Notes Placeholder 2">
            <a:extLst>
              <a:ext uri="{FF2B5EF4-FFF2-40B4-BE49-F238E27FC236}">
                <a16:creationId xmlns:a16="http://schemas.microsoft.com/office/drawing/2014/main" id="{6F940BBD-3EA1-F346-8B3D-A3D500BBDAE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78852" name="Slide Number Placeholder 3">
            <a:extLst>
              <a:ext uri="{FF2B5EF4-FFF2-40B4-BE49-F238E27FC236}">
                <a16:creationId xmlns:a16="http://schemas.microsoft.com/office/drawing/2014/main" id="{243B6EBF-4F33-7648-BE7A-ACDF56E7FB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A6A9D34-4AED-CC47-B7E9-2E589D693E45}" type="slidenum">
              <a:rPr lang="en-US" altLang="en-US" smtClean="0">
                <a:latin typeface="Calibri" panose="020F0502020204030204" pitchFamily="34" charset="0"/>
              </a:rPr>
              <a:pPr/>
              <a:t>48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Slide Image Placeholder 1">
            <a:extLst>
              <a:ext uri="{FF2B5EF4-FFF2-40B4-BE49-F238E27FC236}">
                <a16:creationId xmlns:a16="http://schemas.microsoft.com/office/drawing/2014/main" id="{5A4EE627-679C-C741-9EE2-7FEFCB899B0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0899" name="Notes Placeholder 2">
            <a:extLst>
              <a:ext uri="{FF2B5EF4-FFF2-40B4-BE49-F238E27FC236}">
                <a16:creationId xmlns:a16="http://schemas.microsoft.com/office/drawing/2014/main" id="{D956178C-728C-7E4F-954D-54ADE9B997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80900" name="Slide Number Placeholder 3">
            <a:extLst>
              <a:ext uri="{FF2B5EF4-FFF2-40B4-BE49-F238E27FC236}">
                <a16:creationId xmlns:a16="http://schemas.microsoft.com/office/drawing/2014/main" id="{0C267826-6104-2E40-A6A7-96CD25D852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C321B23-475A-AE43-BCD2-837DD136149B}" type="slidenum">
              <a:rPr lang="en-US" altLang="en-US" smtClean="0">
                <a:latin typeface="Calibri" panose="020F0502020204030204" pitchFamily="34" charset="0"/>
              </a:rPr>
              <a:pPr/>
              <a:t>49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7">
            <a:extLst>
              <a:ext uri="{FF2B5EF4-FFF2-40B4-BE49-F238E27FC236}">
                <a16:creationId xmlns:a16="http://schemas.microsoft.com/office/drawing/2014/main" id="{7E4F6CE9-2979-DE45-9B3C-2CE44443491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defTabSz="911225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9112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CE169AF-B4C9-8340-BA18-381651FC7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122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6498" name="Rectangle 2">
            <a:extLst>
              <a:ext uri="{FF2B5EF4-FFF2-40B4-BE49-F238E27FC236}">
                <a16:creationId xmlns:a16="http://schemas.microsoft.com/office/drawing/2014/main" id="{CF8A8CAD-72A0-FF4C-8E0A-4CF2EAEA98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A3FB46DD-8D80-6048-8D04-B0170256B5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5931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>
            <a:extLst>
              <a:ext uri="{FF2B5EF4-FFF2-40B4-BE49-F238E27FC236}">
                <a16:creationId xmlns:a16="http://schemas.microsoft.com/office/drawing/2014/main" id="{C0BBFA31-AF0B-D846-A0BD-9D56805074B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>
            <a:extLst>
              <a:ext uri="{FF2B5EF4-FFF2-40B4-BE49-F238E27FC236}">
                <a16:creationId xmlns:a16="http://schemas.microsoft.com/office/drawing/2014/main" id="{90CBF815-ED47-1A47-A4B2-B0968625646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8F5A6978-AD11-FA47-AB61-3F74E331B8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A7F859D-C955-6147-ABEF-AB080465865D}" type="slidenum">
              <a:rPr lang="en-US" altLang="en-US" smtClean="0">
                <a:latin typeface="Calibri" panose="020F0502020204030204" pitchFamily="34" charset="0"/>
              </a:rPr>
              <a:pPr/>
              <a:t>11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>
            <a:extLst>
              <a:ext uri="{FF2B5EF4-FFF2-40B4-BE49-F238E27FC236}">
                <a16:creationId xmlns:a16="http://schemas.microsoft.com/office/drawing/2014/main" id="{B3382813-F215-7F4C-AE38-640AD265696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>
            <a:extLst>
              <a:ext uri="{FF2B5EF4-FFF2-40B4-BE49-F238E27FC236}">
                <a16:creationId xmlns:a16="http://schemas.microsoft.com/office/drawing/2014/main" id="{6D3B8945-8927-2944-B7E4-BBCA951B47C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0724" name="Slide Number Placeholder 3">
            <a:extLst>
              <a:ext uri="{FF2B5EF4-FFF2-40B4-BE49-F238E27FC236}">
                <a16:creationId xmlns:a16="http://schemas.microsoft.com/office/drawing/2014/main" id="{E57D2866-BEA4-2B41-B6A7-05D0128E47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8ED6243-3564-144E-9F69-5497301C35A0}" type="slidenum">
              <a:rPr lang="en-US" altLang="en-US" smtClean="0">
                <a:latin typeface="Calibri" panose="020F0502020204030204" pitchFamily="34" charset="0"/>
              </a:rPr>
              <a:pPr/>
              <a:t>20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>
            <a:extLst>
              <a:ext uri="{FF2B5EF4-FFF2-40B4-BE49-F238E27FC236}">
                <a16:creationId xmlns:a16="http://schemas.microsoft.com/office/drawing/2014/main" id="{2F0AECDB-F756-EC41-9589-F6CBB863BCC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>
            <a:extLst>
              <a:ext uri="{FF2B5EF4-FFF2-40B4-BE49-F238E27FC236}">
                <a16:creationId xmlns:a16="http://schemas.microsoft.com/office/drawing/2014/main" id="{035A0149-6FCD-934B-AFB9-89BFCE5FAB9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2772" name="Slide Number Placeholder 3">
            <a:extLst>
              <a:ext uri="{FF2B5EF4-FFF2-40B4-BE49-F238E27FC236}">
                <a16:creationId xmlns:a16="http://schemas.microsoft.com/office/drawing/2014/main" id="{84D0747F-DD1B-624D-863B-566E9F8139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92080D4-3A58-8744-9E4D-17CFA8EEE486}" type="slidenum">
              <a:rPr lang="en-US" altLang="en-US" smtClean="0">
                <a:latin typeface="Calibri" panose="020F0502020204030204" pitchFamily="34" charset="0"/>
              </a:rPr>
              <a:pPr/>
              <a:t>21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>
            <a:extLst>
              <a:ext uri="{FF2B5EF4-FFF2-40B4-BE49-F238E27FC236}">
                <a16:creationId xmlns:a16="http://schemas.microsoft.com/office/drawing/2014/main" id="{4B3AA686-5F64-8F4C-A4F2-84C5D6AA4EE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>
            <a:extLst>
              <a:ext uri="{FF2B5EF4-FFF2-40B4-BE49-F238E27FC236}">
                <a16:creationId xmlns:a16="http://schemas.microsoft.com/office/drawing/2014/main" id="{5C18930B-6BF7-BD49-9A7B-8D7E34BDB48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20" name="Slide Number Placeholder 3">
            <a:extLst>
              <a:ext uri="{FF2B5EF4-FFF2-40B4-BE49-F238E27FC236}">
                <a16:creationId xmlns:a16="http://schemas.microsoft.com/office/drawing/2014/main" id="{2AEB43EA-4166-3C46-B527-406B06C58A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83AC0C3-F6CB-C848-AAC7-A478DFCFFAE2}" type="slidenum">
              <a:rPr lang="en-US" altLang="en-US" smtClean="0">
                <a:latin typeface="Calibri" panose="020F0502020204030204" pitchFamily="34" charset="0"/>
              </a:rPr>
              <a:pPr/>
              <a:t>22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>
            <a:extLst>
              <a:ext uri="{FF2B5EF4-FFF2-40B4-BE49-F238E27FC236}">
                <a16:creationId xmlns:a16="http://schemas.microsoft.com/office/drawing/2014/main" id="{12090AD5-A333-FB45-897F-17033D716F7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>
            <a:extLst>
              <a:ext uri="{FF2B5EF4-FFF2-40B4-BE49-F238E27FC236}">
                <a16:creationId xmlns:a16="http://schemas.microsoft.com/office/drawing/2014/main" id="{453FD5D1-B78D-7040-ADCC-CABB3AF21C5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6868" name="Slide Number Placeholder 3">
            <a:extLst>
              <a:ext uri="{FF2B5EF4-FFF2-40B4-BE49-F238E27FC236}">
                <a16:creationId xmlns:a16="http://schemas.microsoft.com/office/drawing/2014/main" id="{7E1B4A44-2C79-9943-A052-EB871861A6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51ECEE1-5782-FA4D-B69C-B5C5372C791A}" type="slidenum">
              <a:rPr lang="en-US" altLang="en-US" smtClean="0">
                <a:latin typeface="Calibri" panose="020F0502020204030204" pitchFamily="34" charset="0"/>
              </a:rPr>
              <a:pPr/>
              <a:t>23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>
            <a:extLst>
              <a:ext uri="{FF2B5EF4-FFF2-40B4-BE49-F238E27FC236}">
                <a16:creationId xmlns:a16="http://schemas.microsoft.com/office/drawing/2014/main" id="{8E366498-A636-A44C-ACBE-807224409F5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>
            <a:extLst>
              <a:ext uri="{FF2B5EF4-FFF2-40B4-BE49-F238E27FC236}">
                <a16:creationId xmlns:a16="http://schemas.microsoft.com/office/drawing/2014/main" id="{68720021-3D79-D747-99C4-FEDC696D747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46084" name="Slide Number Placeholder 3">
            <a:extLst>
              <a:ext uri="{FF2B5EF4-FFF2-40B4-BE49-F238E27FC236}">
                <a16:creationId xmlns:a16="http://schemas.microsoft.com/office/drawing/2014/main" id="{976091A0-60E7-E54E-B2C7-A89580F5D8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01C06C4-51AB-EA4C-85EC-6099D21753B2}" type="slidenum">
              <a:rPr lang="en-US" altLang="en-US" smtClean="0">
                <a:latin typeface="Calibri" panose="020F0502020204030204" pitchFamily="34" charset="0"/>
              </a:rPr>
              <a:pPr/>
              <a:t>31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>
            <a:extLst>
              <a:ext uri="{FF2B5EF4-FFF2-40B4-BE49-F238E27FC236}">
                <a16:creationId xmlns:a16="http://schemas.microsoft.com/office/drawing/2014/main" id="{01F28FCF-7597-ED43-A674-1781900CF77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>
            <a:extLst>
              <a:ext uri="{FF2B5EF4-FFF2-40B4-BE49-F238E27FC236}">
                <a16:creationId xmlns:a16="http://schemas.microsoft.com/office/drawing/2014/main" id="{3503D17A-4AAE-6045-8A2E-3D2DE6C9AED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48132" name="Slide Number Placeholder 3">
            <a:extLst>
              <a:ext uri="{FF2B5EF4-FFF2-40B4-BE49-F238E27FC236}">
                <a16:creationId xmlns:a16="http://schemas.microsoft.com/office/drawing/2014/main" id="{428BE8F6-E72E-E64D-97F8-C8DD6E2B2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BA4439F-1C32-484F-AFFB-83F167F9E4DC}" type="slidenum">
              <a:rPr lang="en-US" altLang="en-US" smtClean="0">
                <a:latin typeface="Calibri" panose="020F0502020204030204" pitchFamily="34" charset="0"/>
              </a:rPr>
              <a:pPr/>
              <a:t>32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4701EAF4-2690-2F4E-A2D1-178F9097B6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0BF57C1D-4A6B-0942-8B11-35D3AE077FFC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ADBFA674-B766-4A45-BD28-3786569563C1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2A8607D-54EF-8D40-9B4C-7F7FD255512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00000"/>
                </a:solidFill>
                <a:latin typeface="Garamond" pitchFamily="-106" charset="0"/>
                <a:ea typeface="Arial" pitchFamily="-106" charset="0"/>
                <a:cs typeface="Arial" pitchFamily="-106" charset="0"/>
              </a:defRPr>
            </a:lvl1pPr>
          </a:lstStyle>
          <a:p>
            <a:pPr>
              <a:defRPr/>
            </a:pPr>
            <a:r>
              <a:rPr lang="en-US"/>
              <a:t>Efficient Runahead Execution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924368E-74C9-124A-92FC-8D4DC1C94B0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2B38A96-8EE5-7740-AEDA-DDE11E23AA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D8DDC64A-4E63-2B4E-9706-00EEAF578A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0464133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C6E301AF-0BBB-9241-86CE-EBBD10429C5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57C10B9D-38F4-4345-B0AA-258B5B17601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EF848A-D2F6-9A4A-96E9-BC6A27CAD0D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986809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8F8D41B2-C62B-764D-BD99-909DF2D9D26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09CACCA6-692B-514F-91C1-196277CF0FF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9A5B19-A31B-9242-BFFC-26D0D5177FF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960813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31AD25A9-9A23-9242-AA47-F8A9406E30F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44E40EFC-C9B3-C44C-B8F0-F06A63813DE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720518-D3F2-3244-B9F4-E90F72659E5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369731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CCA4F3EA-1DE3-B04C-AD6B-F9C3702E59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123950"/>
            <a:ext cx="82296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076BEA54-4F24-1D48-B05D-DE031AA8A66E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337185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Line 10">
            <a:extLst>
              <a:ext uri="{FF2B5EF4-FFF2-40B4-BE49-F238E27FC236}">
                <a16:creationId xmlns:a16="http://schemas.microsoft.com/office/drawing/2014/main" id="{B6F89804-AA54-E64A-8963-18621D2BCAB6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686800" y="2457450"/>
            <a:ext cx="0" cy="9144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24000"/>
            <a:ext cx="7924800" cy="17526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en-US"/>
              <a:t>Click to edit Master title style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en-US"/>
              <a:t>Click to edit Master subtitle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C751F6A-650C-4742-AE77-C595D16A133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00000"/>
                </a:solidFill>
                <a:latin typeface="Garamond" pitchFamily="-106" charset="0"/>
                <a:ea typeface="Arial" pitchFamily="-106" charset="0"/>
                <a:cs typeface="Arial" pitchFamily="-106" charset="0"/>
              </a:defRPr>
            </a:lvl1pPr>
          </a:lstStyle>
          <a:p>
            <a:pPr>
              <a:defRPr/>
            </a:pPr>
            <a:r>
              <a:rPr lang="en-US"/>
              <a:t>Efficient Runahead Execution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463A754F-D034-C64B-A57F-8BDFFD582FD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DE6D8DDE-A45C-474E-80FF-B040E047D49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1694C869-02E8-1649-A258-5A8B075BF47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3635126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7527"/>
            <a:ext cx="8610600" cy="51937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30BD2993-D558-6B43-938E-5DC6690BE55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E660CC7C-648E-3F42-82E4-8F2A716C8BF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DE145A-1A31-EB4C-A6F5-711981C0CB7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822047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2D3DE2A3-5704-D047-BB9C-A852F7F431F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65830A64-55F8-5C41-B0E1-0C708C0637C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E7BE4D-B793-EC41-8135-2C4494FA13A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2158567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B71489A3-0B43-9942-9144-0A95E98354E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19970523-05D7-E948-B438-34F310A9DF2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108E09-83E4-D947-9B78-4F4C77B2D4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9883951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73410D8A-0D04-C14B-B88A-F962CDB997A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EBAF4EDB-1BAC-3148-BA9C-BAF99C88974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6A7D3A-70D0-6B45-98F8-07C55B57CB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131346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9742744D-5802-EF43-96B6-5750D584DCA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DB72132E-2A38-474F-B9CF-592F4DE929B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8F0B9B-8207-EC48-A9A1-5A99677EA7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1020053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62E2AC25-91EC-664A-92F2-3CDD8BE9182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D36E5B8F-01F9-F54A-9C2D-D33F81A71B5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88C5BD-E8B5-7243-9D7D-AE11A2E8477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055275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7527"/>
            <a:ext cx="8610600" cy="51937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40205634-C713-254D-9188-7881CF3766B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C1365E02-9C95-7849-8131-F9EC8039B3B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57D835-05D7-1245-89D2-2FF6EA4279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3055940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4C3ED5A3-319F-FC45-8C22-C9B22032463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5A8DCBD7-3AB7-6440-B700-6703BE7605A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C2D83A-57AF-BB41-9647-E33B0D52A1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7756701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C3682C75-EF27-2047-8E21-8E32C723ED2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B28A2D22-2303-574E-BCA7-C09E866F53A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4AB33B-3258-3843-BA3E-7AC42CF82AF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31082845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92D2FD61-D117-0846-B802-304D8751A3F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70D77DF3-258A-D147-AAEA-5A1B31A1B8D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3FF446-873C-9547-B398-BFD980B8E4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413301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6550" y="152400"/>
            <a:ext cx="21526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055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507D80AF-B92A-2643-94CA-329F3483B94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3A01C8A0-E8A7-3D47-9DDD-05681530641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C7D24C-704F-494B-A535-164A2022E8A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1455685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547C843E-3F96-CD40-A018-ADAA50E8B33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C4E989E9-586B-4345-BE1F-FE7FF3F29C0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9BC6A2-CE69-AD43-BB9F-4FAEE5D8AB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615006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29">
            <a:extLst>
              <a:ext uri="{FF2B5EF4-FFF2-40B4-BE49-F238E27FC236}">
                <a16:creationId xmlns:a16="http://schemas.microsoft.com/office/drawing/2014/main" id="{A063626C-FD92-5F4E-8BF5-8EFDDD0B7B2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030">
            <a:extLst>
              <a:ext uri="{FF2B5EF4-FFF2-40B4-BE49-F238E27FC236}">
                <a16:creationId xmlns:a16="http://schemas.microsoft.com/office/drawing/2014/main" id="{3C97AB32-51DA-864C-A1FC-94961648A3E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937232-9038-2E45-9963-B752203953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446320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2291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B1984939-E843-2746-B9A8-A53E38F5243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C6778F8B-CE5F-FD42-A34B-1CD8CF5F8D6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A6353D-F4EF-5443-BAF0-BA052103453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629857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29">
            <a:extLst>
              <a:ext uri="{FF2B5EF4-FFF2-40B4-BE49-F238E27FC236}">
                <a16:creationId xmlns:a16="http://schemas.microsoft.com/office/drawing/2014/main" id="{FA9DE69F-3EBF-EF4E-BEE7-F8372513147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455178AC-7BA6-DF49-8FCE-EE1AC34C20C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52F6CA-E5FB-144E-B616-0768C3CC9B6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794590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029">
            <a:extLst>
              <a:ext uri="{FF2B5EF4-FFF2-40B4-BE49-F238E27FC236}">
                <a16:creationId xmlns:a16="http://schemas.microsoft.com/office/drawing/2014/main" id="{E7ED763C-ED42-B842-9BA6-3C303792073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1030">
            <a:extLst>
              <a:ext uri="{FF2B5EF4-FFF2-40B4-BE49-F238E27FC236}">
                <a16:creationId xmlns:a16="http://schemas.microsoft.com/office/drawing/2014/main" id="{008EC650-B0FA-8C4C-BDA6-0DC23BD96A0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8BADB5-30D5-D246-B6EF-4374B656F6F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234025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9">
            <a:extLst>
              <a:ext uri="{FF2B5EF4-FFF2-40B4-BE49-F238E27FC236}">
                <a16:creationId xmlns:a16="http://schemas.microsoft.com/office/drawing/2014/main" id="{5D2DB3BA-7D88-4E48-B8D8-191588D3154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1030">
            <a:extLst>
              <a:ext uri="{FF2B5EF4-FFF2-40B4-BE49-F238E27FC236}">
                <a16:creationId xmlns:a16="http://schemas.microsoft.com/office/drawing/2014/main" id="{2805894F-FB4D-464C-9835-49E6DC1EA03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88C735-2B82-C14C-9048-BD9A708F262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755185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B8BB1100-40EE-3B4A-B856-2836A0C7200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1A6D2E41-E10E-E048-81C4-45FC1A1F109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3F0F68-A537-C944-B6C7-7B1107D21EC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910291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29">
            <a:extLst>
              <a:ext uri="{FF2B5EF4-FFF2-40B4-BE49-F238E27FC236}">
                <a16:creationId xmlns:a16="http://schemas.microsoft.com/office/drawing/2014/main" id="{2A79C0B0-4BE0-5A41-B990-8FAAFB10024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030">
            <a:extLst>
              <a:ext uri="{FF2B5EF4-FFF2-40B4-BE49-F238E27FC236}">
                <a16:creationId xmlns:a16="http://schemas.microsoft.com/office/drawing/2014/main" id="{2C229FE8-F62E-B84C-B01E-0E6668BA490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AE73CA-D0F6-2549-863C-3C52B4E7FFA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356601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26">
            <a:extLst>
              <a:ext uri="{FF2B5EF4-FFF2-40B4-BE49-F238E27FC236}">
                <a16:creationId xmlns:a16="http://schemas.microsoft.com/office/drawing/2014/main" id="{5054885D-97A4-9C4B-9F1B-AB2A4F1537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1027">
            <a:extLst>
              <a:ext uri="{FF2B5EF4-FFF2-40B4-BE49-F238E27FC236}">
                <a16:creationId xmlns:a16="http://schemas.microsoft.com/office/drawing/2014/main" id="{503CE867-A5CF-0240-B2E4-E18EFEC36D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898525"/>
            <a:ext cx="8610600" cy="523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E5AB56F5-9946-F84D-8A1C-D99064A404F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2F3ABB37-9616-0A43-9E50-1DD551038CC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77038" y="631825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charset="0"/>
                <a:ea typeface="ＭＳ Ｐゴシック" charset="-128"/>
              </a:defRPr>
            </a:lvl1pPr>
          </a:lstStyle>
          <a:p>
            <a:pPr>
              <a:defRPr/>
            </a:pPr>
            <a:fld id="{B61777B5-1E84-DE46-8445-F4FDAD7F2D8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0" name="Line 1032">
            <a:extLst>
              <a:ext uri="{FF2B5EF4-FFF2-40B4-BE49-F238E27FC236}">
                <a16:creationId xmlns:a16="http://schemas.microsoft.com/office/drawing/2014/main" id="{1DA88A09-CB9F-1B48-BCAB-57991F66046B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481763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Line 1033">
            <a:extLst>
              <a:ext uri="{FF2B5EF4-FFF2-40B4-BE49-F238E27FC236}">
                <a16:creationId xmlns:a16="http://schemas.microsoft.com/office/drawing/2014/main" id="{2351C622-BBD1-7548-BA27-C998CF283CFE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8600" y="898525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51" r:id="rId1"/>
    <p:sldLayoutId id="2147484729" r:id="rId2"/>
    <p:sldLayoutId id="2147484730" r:id="rId3"/>
    <p:sldLayoutId id="2147484731" r:id="rId4"/>
    <p:sldLayoutId id="2147484732" r:id="rId5"/>
    <p:sldLayoutId id="2147484733" r:id="rId6"/>
    <p:sldLayoutId id="2147484734" r:id="rId7"/>
    <p:sldLayoutId id="2147484735" r:id="rId8"/>
    <p:sldLayoutId id="2147484736" r:id="rId9"/>
    <p:sldLayoutId id="2147484737" r:id="rId10"/>
    <p:sldLayoutId id="2147484738" r:id="rId11"/>
    <p:sldLayoutId id="2147484739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pitchFamily="-106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pitchFamily="-106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026">
            <a:extLst>
              <a:ext uri="{FF2B5EF4-FFF2-40B4-BE49-F238E27FC236}">
                <a16:creationId xmlns:a16="http://schemas.microsoft.com/office/drawing/2014/main" id="{134754B9-D997-7042-A49D-70A2F4E3FB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52400"/>
            <a:ext cx="86106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Rectangle 1027">
            <a:extLst>
              <a:ext uri="{FF2B5EF4-FFF2-40B4-BE49-F238E27FC236}">
                <a16:creationId xmlns:a16="http://schemas.microsoft.com/office/drawing/2014/main" id="{354A6020-E122-8242-9D23-E2C3AEF682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898525"/>
            <a:ext cx="8610600" cy="523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0357" name="Rectangle 1029">
            <a:extLst>
              <a:ext uri="{FF2B5EF4-FFF2-40B4-BE49-F238E27FC236}">
                <a16:creationId xmlns:a16="http://schemas.microsoft.com/office/drawing/2014/main" id="{6352BEE8-3EAC-0747-95FA-D5EB8C1CF77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0358" name="Rectangle 1030">
            <a:extLst>
              <a:ext uri="{FF2B5EF4-FFF2-40B4-BE49-F238E27FC236}">
                <a16:creationId xmlns:a16="http://schemas.microsoft.com/office/drawing/2014/main" id="{46605FE8-2EF7-5844-A8FC-3BAE6914A31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77038" y="631825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000000"/>
                </a:solidFill>
                <a:latin typeface="Garamond" charset="0"/>
                <a:ea typeface="ＭＳ Ｐゴシック" charset="-128"/>
              </a:defRPr>
            </a:lvl1pPr>
          </a:lstStyle>
          <a:p>
            <a:pPr>
              <a:defRPr/>
            </a:pPr>
            <a:fld id="{BB1F0BCB-B32D-A94F-9C04-2058A183159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2054" name="Line 1032">
            <a:extLst>
              <a:ext uri="{FF2B5EF4-FFF2-40B4-BE49-F238E27FC236}">
                <a16:creationId xmlns:a16="http://schemas.microsoft.com/office/drawing/2014/main" id="{37FAA33C-4192-7741-993E-081F7FE896C6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" y="6481763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5" name="Line 1033">
            <a:extLst>
              <a:ext uri="{FF2B5EF4-FFF2-40B4-BE49-F238E27FC236}">
                <a16:creationId xmlns:a16="http://schemas.microsoft.com/office/drawing/2014/main" id="{267A1CA9-F27D-5849-9DF7-E280A2549D4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228600" y="898525"/>
            <a:ext cx="8610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52" r:id="rId1"/>
    <p:sldLayoutId id="2147484740" r:id="rId2"/>
    <p:sldLayoutId id="2147484741" r:id="rId3"/>
    <p:sldLayoutId id="2147484742" r:id="rId4"/>
    <p:sldLayoutId id="2147484743" r:id="rId5"/>
    <p:sldLayoutId id="2147484744" r:id="rId6"/>
    <p:sldLayoutId id="2147484745" r:id="rId7"/>
    <p:sldLayoutId id="2147484746" r:id="rId8"/>
    <p:sldLayoutId id="2147484747" r:id="rId9"/>
    <p:sldLayoutId id="2147484748" r:id="rId10"/>
    <p:sldLayoutId id="2147484749" r:id="rId11"/>
    <p:sldLayoutId id="2147484750" r:id="rId12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q"/>
        <a:defRPr sz="2200">
          <a:solidFill>
            <a:schemeClr val="tx1"/>
          </a:solidFill>
          <a:latin typeface="+mn-lt"/>
          <a:ea typeface="ＭＳ Ｐゴシック" pitchFamily="-106" charset="-128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ＭＳ Ｐゴシック" pitchFamily="-106" charset="-128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q"/>
        <a:defRPr>
          <a:solidFill>
            <a:schemeClr val="tx1"/>
          </a:solidFill>
          <a:latin typeface="+mn-lt"/>
          <a:ea typeface="ＭＳ Ｐゴシック" pitchFamily="-106" charset="-128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  <a:ea typeface="ＭＳ Ｐゴシック" pitchFamily="-106" charset="-128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2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4">
            <a:extLst>
              <a:ext uri="{FF2B5EF4-FFF2-40B4-BE49-F238E27FC236}">
                <a16:creationId xmlns:a16="http://schemas.microsoft.com/office/drawing/2014/main" id="{48A963B1-7CED-5440-A0CA-52578B5A24A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04800" y="685800"/>
            <a:ext cx="8428037" cy="1720850"/>
          </a:xfrm>
        </p:spPr>
        <p:txBody>
          <a:bodyPr/>
          <a:lstStyle/>
          <a:p>
            <a:pPr algn="ctr" eaLnBrk="1" hangingPunct="1"/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4500" b="1" dirty="0">
                <a:ea typeface="ＭＳ Ｐゴシック" panose="020B0600070205080204" pitchFamily="34" charset="-128"/>
              </a:rPr>
              <a:t>Digital Design &amp; Computer Arch.</a:t>
            </a:r>
            <a:br>
              <a:rPr lang="en-US" altLang="en-US" sz="4500" b="1" dirty="0">
                <a:ea typeface="ＭＳ Ｐゴシック" panose="020B0600070205080204" pitchFamily="34" charset="-128"/>
              </a:rPr>
            </a:br>
            <a:br>
              <a:rPr lang="en-US" altLang="en-US" sz="1000" b="1" dirty="0">
                <a:ea typeface="ＭＳ Ｐゴシック" panose="020B0600070205080204" pitchFamily="34" charset="-128"/>
              </a:rPr>
            </a:br>
            <a:r>
              <a:rPr lang="en-US" altLang="en-US" sz="4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Lecture 10b: Assembly Programming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2055-A21C-2048-B880-6CEA6B625F5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2900363"/>
          </a:xfrm>
        </p:spPr>
        <p:txBody>
          <a:bodyPr/>
          <a:lstStyle/>
          <a:p>
            <a:pPr eaLnBrk="1" hangingPunct="1"/>
            <a:endParaRPr lang="en-US" altLang="en-US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Prof.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Onur</a:t>
            </a: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Mutlu</a:t>
            </a:r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ETH Zürich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Spring 2020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20 March 2020</a:t>
            </a: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7481628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86E82E52-5390-C248-B716-5E3CB4E18A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An Algorithm for Adding Integers</a:t>
            </a:r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A8BF18AD-CBE9-3445-8547-AF319EA0F3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We want to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write a program that adds 12 integers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They are stored in addresses 0x3100 to 0x310B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Let us take a look at the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flowchart of the algorithm</a:t>
            </a:r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05D70FF1-5D89-5F4D-96C5-F81BEECA4F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BDDAA68-3286-E24A-8AA5-B51572865A5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17413" name="Picture 1">
            <a:extLst>
              <a:ext uri="{FF2B5EF4-FFF2-40B4-BE49-F238E27FC236}">
                <a16:creationId xmlns:a16="http://schemas.microsoft.com/office/drawing/2014/main" id="{3291488B-FE35-D04D-8C30-E5F460E3F0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8825" y="2362200"/>
            <a:ext cx="254635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BB7C1F-FFDA-774C-9BD6-3AB13E54E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2438400"/>
            <a:ext cx="25908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R1: initial address of integers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9F913F-CAA1-644B-94C1-A99EC51415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2740025"/>
            <a:ext cx="2438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R3: final result of addition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5C6931-CCDD-F049-A535-24EF2C09F8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3048000"/>
            <a:ext cx="1676400" cy="7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R2: number of integers left to be added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EB88FB-8517-1A4D-B60C-D6EB194486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2740025"/>
            <a:ext cx="1828800" cy="765175"/>
          </a:xfrm>
          <a:prstGeom prst="rect">
            <a:avLst/>
          </a:prstGeom>
          <a:solidFill>
            <a:srgbClr val="00B0F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1DA67248-CC5C-604D-A662-344B09A2B1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3733800"/>
            <a:ext cx="914400" cy="914400"/>
          </a:xfrm>
          <a:prstGeom prst="diamond">
            <a:avLst/>
          </a:prstGeom>
          <a:solidFill>
            <a:srgbClr val="00B0F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DFC5CD-06D3-254C-BB35-D21F5A3064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3833813"/>
            <a:ext cx="1676400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Check if R2 becomes 0</a:t>
            </a:r>
          </a:p>
          <a:p>
            <a:r>
              <a:rPr lang="en-US" altLang="en-US" sz="1400">
                <a:solidFill>
                  <a:srgbClr val="0432FF"/>
                </a:solidFill>
              </a:rPr>
              <a:t>(done with all integers?)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1CC3AE-A976-BD40-B54D-B508A53174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900613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Load integer in R4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6F1581-5BB7-7646-8851-6C8F087158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5202238"/>
            <a:ext cx="28146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Accumulate integer value in R3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87709A-E473-D94E-835C-E508552264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5510213"/>
            <a:ext cx="205740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Increment address R1</a:t>
            </a:r>
          </a:p>
          <a:p>
            <a:r>
              <a:rPr lang="en-US" altLang="en-US" sz="1400">
                <a:solidFill>
                  <a:srgbClr val="0432FF"/>
                </a:solidFill>
              </a:rPr>
              <a:t>Decrement R2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FDAC86-8056-9B49-9868-79C1171480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4949825"/>
            <a:ext cx="1828800" cy="917575"/>
          </a:xfrm>
          <a:prstGeom prst="rect">
            <a:avLst/>
          </a:prstGeom>
          <a:solidFill>
            <a:srgbClr val="00B0F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1" grpId="0"/>
      <p:bldP spid="4" grpId="0" animBg="1"/>
      <p:bldP spid="5" grpId="0" animBg="1"/>
      <p:bldP spid="14" grpId="0"/>
      <p:bldP spid="16" grpId="0"/>
      <p:bldP spid="17" grpId="0"/>
      <p:bldP spid="18" grpId="0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DB4E55C7-5F8B-4B4B-8213-209CB60FC8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We use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conditional branch instructions</a:t>
            </a:r>
            <a:r>
              <a:rPr lang="en-US" altLang="en-US">
                <a:ea typeface="ＭＳ Ｐゴシック" panose="020B0600070205080204" pitchFamily="34" charset="-128"/>
              </a:rPr>
              <a:t> to create a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loop</a:t>
            </a:r>
          </a:p>
        </p:txBody>
      </p:sp>
      <p:sp>
        <p:nvSpPr>
          <p:cNvPr id="19459" name="Title 1">
            <a:extLst>
              <a:ext uri="{FF2B5EF4-FFF2-40B4-BE49-F238E27FC236}">
                <a16:creationId xmlns:a16="http://schemas.microsoft.com/office/drawing/2014/main" id="{C8C25313-4445-924A-A8CF-497D13C08B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 Program for Adding Integers in LC-3</a:t>
            </a:r>
          </a:p>
        </p:txBody>
      </p:sp>
      <p:sp>
        <p:nvSpPr>
          <p:cNvPr id="19460" name="Slide Number Placeholder 3">
            <a:extLst>
              <a:ext uri="{FF2B5EF4-FFF2-40B4-BE49-F238E27FC236}">
                <a16:creationId xmlns:a16="http://schemas.microsoft.com/office/drawing/2014/main" id="{604A8973-5CB6-DA44-859C-90E49534DB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1AE99E8-9D30-F846-92CB-B5060579EFA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9461" name="Group 11">
            <a:extLst>
              <a:ext uri="{FF2B5EF4-FFF2-40B4-BE49-F238E27FC236}">
                <a16:creationId xmlns:a16="http://schemas.microsoft.com/office/drawing/2014/main" id="{A68CFE16-79D4-E248-84AC-997F13CC1B4E}"/>
              </a:ext>
            </a:extLst>
          </p:cNvPr>
          <p:cNvGrpSpPr>
            <a:grpSpLocks/>
          </p:cNvGrpSpPr>
          <p:nvPr/>
        </p:nvGrpSpPr>
        <p:grpSpPr bwMode="auto">
          <a:xfrm>
            <a:off x="136525" y="1600200"/>
            <a:ext cx="6249988" cy="2305050"/>
            <a:chOff x="136305" y="2667000"/>
            <a:chExt cx="7331296" cy="2704166"/>
          </a:xfrm>
        </p:grpSpPr>
        <p:pic>
          <p:nvPicPr>
            <p:cNvPr id="19499" name="Picture 5">
              <a:extLst>
                <a:ext uri="{FF2B5EF4-FFF2-40B4-BE49-F238E27FC236}">
                  <a16:creationId xmlns:a16="http://schemas.microsoft.com/office/drawing/2014/main" id="{794095AC-4870-8543-B205-203F5E49E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305" y="2667000"/>
              <a:ext cx="7331296" cy="27041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500" name="Rectangle 8">
              <a:extLst>
                <a:ext uri="{FF2B5EF4-FFF2-40B4-BE49-F238E27FC236}">
                  <a16:creationId xmlns:a16="http://schemas.microsoft.com/office/drawing/2014/main" id="{30F99A13-3680-7B41-BFDA-EA3E2E24D6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2940050"/>
              <a:ext cx="1524001" cy="23749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 sz="1200"/>
            </a:p>
          </p:txBody>
        </p:sp>
      </p:grp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F33DF79A-D50D-614E-98A2-339176A4AF64}"/>
              </a:ext>
            </a:extLst>
          </p:cNvPr>
          <p:cNvSpPr txBox="1">
            <a:spLocks/>
          </p:cNvSpPr>
          <p:nvPr/>
        </p:nvSpPr>
        <p:spPr bwMode="auto">
          <a:xfrm>
            <a:off x="865188" y="1833563"/>
            <a:ext cx="1233487" cy="19367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LEA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423D2724-AE84-D244-8285-0ED50297BC5D}"/>
              </a:ext>
            </a:extLst>
          </p:cNvPr>
          <p:cNvSpPr txBox="1">
            <a:spLocks/>
          </p:cNvSpPr>
          <p:nvPr/>
        </p:nvSpPr>
        <p:spPr bwMode="auto">
          <a:xfrm>
            <a:off x="865188" y="1990725"/>
            <a:ext cx="1233487" cy="23177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AND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B4DE40E2-3A78-3942-A3CB-EEEC21E573D9}"/>
              </a:ext>
            </a:extLst>
          </p:cNvPr>
          <p:cNvSpPr txBox="1">
            <a:spLocks/>
          </p:cNvSpPr>
          <p:nvPr/>
        </p:nvSpPr>
        <p:spPr bwMode="auto">
          <a:xfrm>
            <a:off x="865188" y="2222500"/>
            <a:ext cx="1233487" cy="22225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de-CH" altLang="en-US" sz="1200">
                <a:solidFill>
                  <a:schemeClr val="bg1"/>
                </a:solidFill>
              </a:rPr>
              <a:t>AND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C84E0BDD-C594-C842-B887-224C4A4A31F0}"/>
              </a:ext>
            </a:extLst>
          </p:cNvPr>
          <p:cNvSpPr txBox="1">
            <a:spLocks/>
          </p:cNvSpPr>
          <p:nvPr/>
        </p:nvSpPr>
        <p:spPr bwMode="auto">
          <a:xfrm>
            <a:off x="865188" y="2417763"/>
            <a:ext cx="1233487" cy="22225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ADD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D435B5D7-56CE-8946-84F4-252240316E92}"/>
              </a:ext>
            </a:extLst>
          </p:cNvPr>
          <p:cNvSpPr txBox="1">
            <a:spLocks/>
          </p:cNvSpPr>
          <p:nvPr/>
        </p:nvSpPr>
        <p:spPr bwMode="auto">
          <a:xfrm>
            <a:off x="865188" y="2640013"/>
            <a:ext cx="1233487" cy="195262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BR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D0EFB19A-A627-E240-84A7-C95BF3BB1066}"/>
              </a:ext>
            </a:extLst>
          </p:cNvPr>
          <p:cNvSpPr txBox="1">
            <a:spLocks/>
          </p:cNvSpPr>
          <p:nvPr/>
        </p:nvSpPr>
        <p:spPr bwMode="auto">
          <a:xfrm>
            <a:off x="2098675" y="2640013"/>
            <a:ext cx="909638" cy="195262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       z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DA8C02A2-308A-F744-B605-5F9A21484A58}"/>
              </a:ext>
            </a:extLst>
          </p:cNvPr>
          <p:cNvSpPr txBox="1">
            <a:spLocks/>
          </p:cNvSpPr>
          <p:nvPr/>
        </p:nvSpPr>
        <p:spPr bwMode="auto">
          <a:xfrm>
            <a:off x="865188" y="2835275"/>
            <a:ext cx="1233487" cy="220663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LDR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A0A49DD9-5104-C24F-B8B5-B9B10BC5E577}"/>
              </a:ext>
            </a:extLst>
          </p:cNvPr>
          <p:cNvSpPr txBox="1">
            <a:spLocks/>
          </p:cNvSpPr>
          <p:nvPr/>
        </p:nvSpPr>
        <p:spPr bwMode="auto">
          <a:xfrm>
            <a:off x="865188" y="3028950"/>
            <a:ext cx="1233487" cy="22225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ADD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D931BD7E-82FA-7841-BDF4-A068861B265A}"/>
              </a:ext>
            </a:extLst>
          </p:cNvPr>
          <p:cNvSpPr txBox="1">
            <a:spLocks/>
          </p:cNvSpPr>
          <p:nvPr/>
        </p:nvSpPr>
        <p:spPr bwMode="auto">
          <a:xfrm>
            <a:off x="865188" y="3238500"/>
            <a:ext cx="1233487" cy="22225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ADD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A1A02B8D-53DE-6846-BC58-ABD4D46DDD85}"/>
              </a:ext>
            </a:extLst>
          </p:cNvPr>
          <p:cNvSpPr txBox="1">
            <a:spLocks/>
          </p:cNvSpPr>
          <p:nvPr/>
        </p:nvSpPr>
        <p:spPr bwMode="auto">
          <a:xfrm>
            <a:off x="865188" y="3457575"/>
            <a:ext cx="1233487" cy="22225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ADD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AAF95C74-FA9B-294F-8763-1F3378379B83}"/>
              </a:ext>
            </a:extLst>
          </p:cNvPr>
          <p:cNvSpPr txBox="1">
            <a:spLocks/>
          </p:cNvSpPr>
          <p:nvPr/>
        </p:nvSpPr>
        <p:spPr bwMode="auto">
          <a:xfrm>
            <a:off x="865188" y="3662363"/>
            <a:ext cx="1233487" cy="211137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BR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BF932EC-695E-FC48-9B21-EFD27594E53C}"/>
              </a:ext>
            </a:extLst>
          </p:cNvPr>
          <p:cNvSpPr txBox="1">
            <a:spLocks/>
          </p:cNvSpPr>
          <p:nvPr/>
        </p:nvSpPr>
        <p:spPr bwMode="auto">
          <a:xfrm>
            <a:off x="2098675" y="3662363"/>
            <a:ext cx="909638" cy="195262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n     z     p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AE5E8070-7CAB-1A46-8103-0DB28BF924CF}"/>
              </a:ext>
            </a:extLst>
          </p:cNvPr>
          <p:cNvSpPr txBox="1">
            <a:spLocks/>
          </p:cNvSpPr>
          <p:nvPr/>
        </p:nvSpPr>
        <p:spPr bwMode="auto">
          <a:xfrm>
            <a:off x="5022850" y="1811338"/>
            <a:ext cx="3203575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R1 = PC</a:t>
            </a:r>
            <a:r>
              <a:rPr lang="en-US" altLang="en-US" sz="1200" baseline="30000">
                <a:solidFill>
                  <a:schemeClr val="bg1"/>
                </a:solidFill>
              </a:rPr>
              <a:t>✝ </a:t>
            </a:r>
            <a:r>
              <a:rPr lang="en-US" altLang="en-US" sz="1200">
                <a:solidFill>
                  <a:schemeClr val="bg1"/>
                </a:solidFill>
              </a:rPr>
              <a:t>+ 0x00FF = 3100 // load address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448FE161-146B-4F48-A1EA-0B509F0958D5}"/>
              </a:ext>
            </a:extLst>
          </p:cNvPr>
          <p:cNvSpPr txBox="1">
            <a:spLocks/>
          </p:cNvSpPr>
          <p:nvPr/>
        </p:nvSpPr>
        <p:spPr bwMode="auto">
          <a:xfrm>
            <a:off x="2976563" y="1819275"/>
            <a:ext cx="2046287" cy="217488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0x00FF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FD74BB31-22FF-CB43-B7D9-0D4604EECBEE}"/>
              </a:ext>
            </a:extLst>
          </p:cNvPr>
          <p:cNvSpPr txBox="1">
            <a:spLocks/>
          </p:cNvSpPr>
          <p:nvPr/>
        </p:nvSpPr>
        <p:spPr bwMode="auto">
          <a:xfrm>
            <a:off x="2976563" y="2633663"/>
            <a:ext cx="2046287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5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1AF7FB35-FDC4-AF45-B652-7C12B729A2EE}"/>
              </a:ext>
            </a:extLst>
          </p:cNvPr>
          <p:cNvSpPr txBox="1">
            <a:spLocks/>
          </p:cNvSpPr>
          <p:nvPr/>
        </p:nvSpPr>
        <p:spPr bwMode="auto">
          <a:xfrm>
            <a:off x="3659188" y="2846388"/>
            <a:ext cx="1363662" cy="217487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0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1E978403-0C79-5744-B5A8-95DA9A8F37BF}"/>
              </a:ext>
            </a:extLst>
          </p:cNvPr>
          <p:cNvSpPr txBox="1">
            <a:spLocks/>
          </p:cNvSpPr>
          <p:nvPr/>
        </p:nvSpPr>
        <p:spPr bwMode="auto">
          <a:xfrm>
            <a:off x="3886200" y="3241675"/>
            <a:ext cx="1136650" cy="217488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1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64F9BB82-2B84-2941-98E3-63FB8A652AC6}"/>
              </a:ext>
            </a:extLst>
          </p:cNvPr>
          <p:cNvSpPr txBox="1">
            <a:spLocks/>
          </p:cNvSpPr>
          <p:nvPr/>
        </p:nvSpPr>
        <p:spPr bwMode="auto">
          <a:xfrm>
            <a:off x="3886200" y="3446463"/>
            <a:ext cx="1136650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-1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A8AD7FEC-965A-6B4C-8E6C-AF6E8B7A3387}"/>
              </a:ext>
            </a:extLst>
          </p:cNvPr>
          <p:cNvSpPr txBox="1">
            <a:spLocks/>
          </p:cNvSpPr>
          <p:nvPr/>
        </p:nvSpPr>
        <p:spPr bwMode="auto">
          <a:xfrm>
            <a:off x="3659188" y="3033713"/>
            <a:ext cx="227012" cy="215900"/>
          </a:xfrm>
          <a:prstGeom prst="rect">
            <a:avLst/>
          </a:prstGeom>
          <a:noFill/>
          <a:ln w="28575">
            <a:solidFill>
              <a:srgbClr val="0432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47" name="Text Placeholder 7">
            <a:extLst>
              <a:ext uri="{FF2B5EF4-FFF2-40B4-BE49-F238E27FC236}">
                <a16:creationId xmlns:a16="http://schemas.microsoft.com/office/drawing/2014/main" id="{FA40880A-72AD-E04A-98DA-367FE1DE8A43}"/>
              </a:ext>
            </a:extLst>
          </p:cNvPr>
          <p:cNvSpPr txBox="1">
            <a:spLocks/>
          </p:cNvSpPr>
          <p:nvPr/>
        </p:nvSpPr>
        <p:spPr bwMode="auto">
          <a:xfrm>
            <a:off x="3659188" y="3248025"/>
            <a:ext cx="227012" cy="215900"/>
          </a:xfrm>
          <a:prstGeom prst="rect">
            <a:avLst/>
          </a:prstGeom>
          <a:noFill/>
          <a:ln w="28575">
            <a:solidFill>
              <a:srgbClr val="0432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34CE7006-9B00-E241-9544-B1FE57420E99}"/>
              </a:ext>
            </a:extLst>
          </p:cNvPr>
          <p:cNvSpPr txBox="1">
            <a:spLocks/>
          </p:cNvSpPr>
          <p:nvPr/>
        </p:nvSpPr>
        <p:spPr bwMode="auto">
          <a:xfrm>
            <a:off x="2976563" y="3651250"/>
            <a:ext cx="2046287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-6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AF8A08C9-0F62-3D4A-A497-3DD0BA535B94}"/>
              </a:ext>
            </a:extLst>
          </p:cNvPr>
          <p:cNvSpPr txBox="1">
            <a:spLocks/>
          </p:cNvSpPr>
          <p:nvPr/>
        </p:nvSpPr>
        <p:spPr bwMode="auto">
          <a:xfrm>
            <a:off x="5022850" y="2017713"/>
            <a:ext cx="2160588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R3 = 0  // reset register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F6C00E54-AFDF-E04E-B4B8-860FCEC7BE76}"/>
              </a:ext>
            </a:extLst>
          </p:cNvPr>
          <p:cNvSpPr txBox="1">
            <a:spLocks/>
          </p:cNvSpPr>
          <p:nvPr/>
        </p:nvSpPr>
        <p:spPr bwMode="auto">
          <a:xfrm>
            <a:off x="5022850" y="2225675"/>
            <a:ext cx="2160588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R2 = 0  // reset register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51" name="Text Placeholder 7">
            <a:extLst>
              <a:ext uri="{FF2B5EF4-FFF2-40B4-BE49-F238E27FC236}">
                <a16:creationId xmlns:a16="http://schemas.microsoft.com/office/drawing/2014/main" id="{FCDCB926-8DE6-D941-96CF-82103B5CD08B}"/>
              </a:ext>
            </a:extLst>
          </p:cNvPr>
          <p:cNvSpPr txBox="1">
            <a:spLocks/>
          </p:cNvSpPr>
          <p:nvPr/>
        </p:nvSpPr>
        <p:spPr bwMode="auto">
          <a:xfrm>
            <a:off x="5022850" y="2419350"/>
            <a:ext cx="2879725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R2 = R2 + 12  // initialize counter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BB2CB1D7-3112-6747-ACD6-716CA286644D}"/>
              </a:ext>
            </a:extLst>
          </p:cNvPr>
          <p:cNvSpPr txBox="1">
            <a:spLocks/>
          </p:cNvSpPr>
          <p:nvPr/>
        </p:nvSpPr>
        <p:spPr bwMode="auto">
          <a:xfrm>
            <a:off x="5013325" y="2635250"/>
            <a:ext cx="3600450" cy="217488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BRz (PC</a:t>
            </a:r>
            <a:r>
              <a:rPr lang="en-US" altLang="en-US" sz="1200" baseline="30000">
                <a:solidFill>
                  <a:srgbClr val="0070C0"/>
                </a:solidFill>
              </a:rPr>
              <a:t> </a:t>
            </a:r>
            <a:r>
              <a:rPr lang="en-US" altLang="en-US" sz="1200" baseline="30000">
                <a:solidFill>
                  <a:schemeClr val="bg1"/>
                </a:solidFill>
              </a:rPr>
              <a:t>✝</a:t>
            </a:r>
            <a:r>
              <a:rPr lang="en-US" altLang="en-US" sz="1200">
                <a:solidFill>
                  <a:schemeClr val="bg1"/>
                </a:solidFill>
              </a:rPr>
              <a:t> + 5) = BRz 0x300A  // check condition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53" name="Text Placeholder 7">
            <a:extLst>
              <a:ext uri="{FF2B5EF4-FFF2-40B4-BE49-F238E27FC236}">
                <a16:creationId xmlns:a16="http://schemas.microsoft.com/office/drawing/2014/main" id="{FF332E24-AB7C-2E48-8399-4F4BE77CCFEE}"/>
              </a:ext>
            </a:extLst>
          </p:cNvPr>
          <p:cNvSpPr txBox="1">
            <a:spLocks/>
          </p:cNvSpPr>
          <p:nvPr/>
        </p:nvSpPr>
        <p:spPr bwMode="auto">
          <a:xfrm>
            <a:off x="5016500" y="2835275"/>
            <a:ext cx="2519363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R4 = M[R1 + 0]  // load value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54" name="Text Placeholder 7">
            <a:extLst>
              <a:ext uri="{FF2B5EF4-FFF2-40B4-BE49-F238E27FC236}">
                <a16:creationId xmlns:a16="http://schemas.microsoft.com/office/drawing/2014/main" id="{DA018DA1-AD37-5F43-98FF-EA9D0C01B678}"/>
              </a:ext>
            </a:extLst>
          </p:cNvPr>
          <p:cNvSpPr txBox="1">
            <a:spLocks/>
          </p:cNvSpPr>
          <p:nvPr/>
        </p:nvSpPr>
        <p:spPr bwMode="auto">
          <a:xfrm>
            <a:off x="5022850" y="3038475"/>
            <a:ext cx="2519363" cy="217488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R3 = R3 + R4  // accumulate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73371F01-CD88-0840-AE33-ED1D4E1945E5}"/>
              </a:ext>
            </a:extLst>
          </p:cNvPr>
          <p:cNvSpPr txBox="1">
            <a:spLocks/>
          </p:cNvSpPr>
          <p:nvPr/>
        </p:nvSpPr>
        <p:spPr bwMode="auto">
          <a:xfrm>
            <a:off x="5018088" y="3254375"/>
            <a:ext cx="2698750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R1 = R1 + 1  // increment address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56" name="Text Placeholder 7">
            <a:extLst>
              <a:ext uri="{FF2B5EF4-FFF2-40B4-BE49-F238E27FC236}">
                <a16:creationId xmlns:a16="http://schemas.microsoft.com/office/drawing/2014/main" id="{5A73E149-7378-8B46-B45A-67ABED483212}"/>
              </a:ext>
            </a:extLst>
          </p:cNvPr>
          <p:cNvSpPr txBox="1">
            <a:spLocks/>
          </p:cNvSpPr>
          <p:nvPr/>
        </p:nvSpPr>
        <p:spPr bwMode="auto">
          <a:xfrm>
            <a:off x="5018088" y="3446463"/>
            <a:ext cx="2698750" cy="2159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R2 = R2 </a:t>
            </a:r>
            <a:r>
              <a:rPr lang="mr-IN" altLang="en-US" sz="1200">
                <a:solidFill>
                  <a:schemeClr val="bg1"/>
                </a:solidFill>
              </a:rPr>
              <a:t>–</a:t>
            </a:r>
            <a:r>
              <a:rPr lang="en-US" altLang="en-US" sz="1200">
                <a:solidFill>
                  <a:schemeClr val="bg1"/>
                </a:solidFill>
              </a:rPr>
              <a:t> 1  // decrement counter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57" name="Text Placeholder 7">
            <a:extLst>
              <a:ext uri="{FF2B5EF4-FFF2-40B4-BE49-F238E27FC236}">
                <a16:creationId xmlns:a16="http://schemas.microsoft.com/office/drawing/2014/main" id="{E3B0E4FB-221A-1648-A24F-722D9589877D}"/>
              </a:ext>
            </a:extLst>
          </p:cNvPr>
          <p:cNvSpPr txBox="1">
            <a:spLocks/>
          </p:cNvSpPr>
          <p:nvPr/>
        </p:nvSpPr>
        <p:spPr bwMode="auto">
          <a:xfrm>
            <a:off x="5011738" y="3646488"/>
            <a:ext cx="3168650" cy="217487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46800" rIns="0"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200">
                <a:solidFill>
                  <a:schemeClr val="bg1"/>
                </a:solidFill>
              </a:rPr>
              <a:t>BRnzp (PC</a:t>
            </a:r>
            <a:r>
              <a:rPr lang="en-US" altLang="en-US" sz="1200" baseline="30000">
                <a:solidFill>
                  <a:srgbClr val="0070C0"/>
                </a:solidFill>
              </a:rPr>
              <a:t> </a:t>
            </a:r>
            <a:r>
              <a:rPr lang="en-US" altLang="en-US" sz="1200" baseline="30000">
                <a:solidFill>
                  <a:schemeClr val="bg1"/>
                </a:solidFill>
              </a:rPr>
              <a:t>✝ </a:t>
            </a:r>
            <a:r>
              <a:rPr lang="mr-IN" altLang="en-US" sz="1200">
                <a:solidFill>
                  <a:schemeClr val="bg1"/>
                </a:solidFill>
              </a:rPr>
              <a:t>–</a:t>
            </a:r>
            <a:r>
              <a:rPr lang="en-US" altLang="en-US" sz="1200">
                <a:solidFill>
                  <a:schemeClr val="bg1"/>
                </a:solidFill>
              </a:rPr>
              <a:t> 6) = BRnzp 0x3004  // jump</a:t>
            </a:r>
            <a:endParaRPr lang="de-CH" altLang="en-US" sz="1200">
              <a:solidFill>
                <a:schemeClr val="bg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8DD2C542-C3C0-304A-9E2A-4FFB2005AE74}"/>
              </a:ext>
            </a:extLst>
          </p:cNvPr>
          <p:cNvSpPr>
            <a:spLocks/>
          </p:cNvSpPr>
          <p:nvPr/>
        </p:nvSpPr>
        <p:spPr bwMode="auto">
          <a:xfrm>
            <a:off x="7361238" y="2814638"/>
            <a:ext cx="204787" cy="939800"/>
          </a:xfrm>
          <a:custGeom>
            <a:avLst/>
            <a:gdLst>
              <a:gd name="T0" fmla="*/ 65888 w 239412"/>
              <a:gd name="T1" fmla="*/ 582975 h 1102936"/>
              <a:gd name="T2" fmla="*/ 126708 w 239412"/>
              <a:gd name="T3" fmla="*/ 318893 h 1102936"/>
              <a:gd name="T4" fmla="*/ 0 w 239412"/>
              <a:gd name="T5" fmla="*/ 0 h 1102936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39412" h="1102936">
                <a:moveTo>
                  <a:pt x="122549" y="1102936"/>
                </a:moveTo>
                <a:cubicBezTo>
                  <a:pt x="189322" y="945037"/>
                  <a:pt x="256095" y="787138"/>
                  <a:pt x="235670" y="603315"/>
                </a:cubicBezTo>
                <a:cubicBezTo>
                  <a:pt x="215245" y="419492"/>
                  <a:pt x="0" y="0"/>
                  <a:pt x="0" y="0"/>
                </a:cubicBezTo>
              </a:path>
            </a:pathLst>
          </a:custGeom>
          <a:noFill/>
          <a:ln w="25400" cap="flat" cmpd="sng">
            <a:solidFill>
              <a:srgbClr val="0432F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FC9E067-3CD0-E644-9F92-F88EEC2DE5E4}"/>
              </a:ext>
            </a:extLst>
          </p:cNvPr>
          <p:cNvGrpSpPr>
            <a:grpSpLocks/>
          </p:cNvGrpSpPr>
          <p:nvPr/>
        </p:nvGrpSpPr>
        <p:grpSpPr bwMode="auto">
          <a:xfrm>
            <a:off x="7340600" y="2476500"/>
            <a:ext cx="414338" cy="1535113"/>
            <a:chOff x="8585735" y="3694319"/>
            <a:chExt cx="486249" cy="1801706"/>
          </a:xfrm>
        </p:grpSpPr>
        <p:sp>
          <p:nvSpPr>
            <p:cNvPr id="19497" name="Freeform 37">
              <a:extLst>
                <a:ext uri="{FF2B5EF4-FFF2-40B4-BE49-F238E27FC236}">
                  <a16:creationId xmlns:a16="http://schemas.microsoft.com/office/drawing/2014/main" id="{D68BBC3F-1DC3-8944-87B9-F02C914CA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5735" y="4004109"/>
              <a:ext cx="438824" cy="1491916"/>
            </a:xfrm>
            <a:custGeom>
              <a:avLst/>
              <a:gdLst>
                <a:gd name="T0" fmla="*/ 0 w 438824"/>
                <a:gd name="T1" fmla="*/ 0 h 1491916"/>
                <a:gd name="T2" fmla="*/ 336884 w 438824"/>
                <a:gd name="T3" fmla="*/ 134754 h 1491916"/>
                <a:gd name="T4" fmla="*/ 433137 w 438824"/>
                <a:gd name="T5" fmla="*/ 808523 h 1491916"/>
                <a:gd name="T6" fmla="*/ 202130 w 438824"/>
                <a:gd name="T7" fmla="*/ 1491916 h 149191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38824" h="1491916">
                  <a:moveTo>
                    <a:pt x="0" y="0"/>
                  </a:moveTo>
                  <a:cubicBezTo>
                    <a:pt x="132347" y="0"/>
                    <a:pt x="264694" y="0"/>
                    <a:pt x="336884" y="134754"/>
                  </a:cubicBezTo>
                  <a:cubicBezTo>
                    <a:pt x="409074" y="269508"/>
                    <a:pt x="455596" y="582329"/>
                    <a:pt x="433137" y="808523"/>
                  </a:cubicBezTo>
                  <a:cubicBezTo>
                    <a:pt x="410678" y="1034717"/>
                    <a:pt x="202130" y="1491916"/>
                    <a:pt x="202130" y="1491916"/>
                  </a:cubicBezTo>
                </a:path>
              </a:pathLst>
            </a:custGeom>
            <a:noFill/>
            <a:ln w="25400" cap="flat" cmpd="sng">
              <a:solidFill>
                <a:srgbClr val="FF0000"/>
              </a:solidFill>
              <a:prstDash val="dash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98" name="Text Placeholder 7">
              <a:extLst>
                <a:ext uri="{FF2B5EF4-FFF2-40B4-BE49-F238E27FC236}">
                  <a16:creationId xmlns:a16="http://schemas.microsoft.com/office/drawing/2014/main" id="{E867B8AE-8B07-2B4C-8A2F-A4228C322B4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652884" y="3694319"/>
              <a:ext cx="419100" cy="3525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200">
                  <a:solidFill>
                    <a:srgbClr val="FF0000"/>
                  </a:solidFill>
                </a:rPr>
                <a:t>?</a:t>
              </a:r>
              <a:endParaRPr lang="de-CH" altLang="en-US" sz="1200">
                <a:solidFill>
                  <a:srgbClr val="FF0000"/>
                </a:solidFill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DF16E875-9BD1-FB43-B513-E48045C37D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0288" y="6505575"/>
            <a:ext cx="25003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1400" baseline="30000">
                <a:solidFill>
                  <a:srgbClr val="0070C0"/>
                </a:solidFill>
              </a:rPr>
              <a:t>✝</a:t>
            </a:r>
            <a:r>
              <a:rPr lang="en-US" altLang="en-US" sz="1400">
                <a:solidFill>
                  <a:srgbClr val="0070C0"/>
                </a:solidFill>
              </a:rPr>
              <a:t>This is the incremented PC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206207D-CC1A-EB4D-9483-0C8DC70D37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1725" y="6505575"/>
            <a:ext cx="34956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lvl="3"/>
            <a:r>
              <a:rPr lang="en-US" altLang="en-US" sz="1400">
                <a:solidFill>
                  <a:srgbClr val="0432FF"/>
                </a:solidFill>
              </a:rPr>
              <a:t>Bit 5 to differentiate both ADD instructions</a:t>
            </a:r>
          </a:p>
        </p:txBody>
      </p:sp>
      <p:pic>
        <p:nvPicPr>
          <p:cNvPr id="19496" name="Picture 1">
            <a:extLst>
              <a:ext uri="{FF2B5EF4-FFF2-40B4-BE49-F238E27FC236}">
                <a16:creationId xmlns:a16="http://schemas.microsoft.com/office/drawing/2014/main" id="{AB09B619-B7E4-FD4F-BBDC-41A7087BA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100" y="4033838"/>
            <a:ext cx="15367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9" grpId="0" animBg="1"/>
      <p:bldP spid="40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63" grpId="0"/>
      <p:bldP spid="5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4">
            <a:extLst>
              <a:ext uri="{FF2B5EF4-FFF2-40B4-BE49-F238E27FC236}">
                <a16:creationId xmlns:a16="http://schemas.microsoft.com/office/drawing/2014/main" id="{B10DA751-5361-8141-A844-97E7AA94A46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The LC-3 Data Path Revisited</a:t>
            </a:r>
          </a:p>
        </p:txBody>
      </p:sp>
      <p:sp>
        <p:nvSpPr>
          <p:cNvPr id="21507" name="Subtitle 5">
            <a:extLst>
              <a:ext uri="{FF2B5EF4-FFF2-40B4-BE49-F238E27FC236}">
                <a16:creationId xmlns:a16="http://schemas.microsoft.com/office/drawing/2014/main" id="{E6F19D51-562B-DF48-B65D-3D2463CF4BC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1508" name="Slide Number Placeholder 3">
            <a:extLst>
              <a:ext uri="{FF2B5EF4-FFF2-40B4-BE49-F238E27FC236}">
                <a16:creationId xmlns:a16="http://schemas.microsoft.com/office/drawing/2014/main" id="{D5C9162E-91E0-1D48-9EBA-B74E3E641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25AA847-0A81-A245-AA67-1F0A06F471B5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12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>
            <a:extLst>
              <a:ext uri="{FF2B5EF4-FFF2-40B4-BE49-F238E27FC236}">
                <a16:creationId xmlns:a16="http://schemas.microsoft.com/office/drawing/2014/main" id="{BACF15BD-AD0D-8F4F-B041-2D96B812B9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LC-3 Data Path</a:t>
            </a:r>
          </a:p>
        </p:txBody>
      </p:sp>
      <p:sp>
        <p:nvSpPr>
          <p:cNvPr id="22531" name="Slide Number Placeholder 3">
            <a:extLst>
              <a:ext uri="{FF2B5EF4-FFF2-40B4-BE49-F238E27FC236}">
                <a16:creationId xmlns:a16="http://schemas.microsoft.com/office/drawing/2014/main" id="{1E6C4CDC-2386-D842-8719-07D017EC8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4782B62-811A-0745-AA73-E5F6E84B3C9A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2532" name="Picture 1">
            <a:extLst>
              <a:ext uri="{FF2B5EF4-FFF2-40B4-BE49-F238E27FC236}">
                <a16:creationId xmlns:a16="http://schemas.microsoft.com/office/drawing/2014/main" id="{5A69A67C-C184-AA47-B1DB-5A37CAC79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3025" y="914400"/>
            <a:ext cx="4651375" cy="5943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4">
            <a:extLst>
              <a:ext uri="{FF2B5EF4-FFF2-40B4-BE49-F238E27FC236}">
                <a16:creationId xmlns:a16="http://schemas.microsoft.com/office/drawing/2014/main" id="{6A59912A-EF5E-6446-96E9-03EE22459F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9063" y="1447800"/>
            <a:ext cx="2971800" cy="3733800"/>
          </a:xfrm>
          <a:prstGeom prst="rect">
            <a:avLst/>
          </a:prstGeom>
          <a:solidFill>
            <a:srgbClr val="FF0000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819CDBE0-E362-3543-8133-C6A899B27B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7850" y="1447800"/>
            <a:ext cx="1420813" cy="3733800"/>
          </a:xfrm>
          <a:prstGeom prst="rect">
            <a:avLst/>
          </a:prstGeom>
          <a:solidFill>
            <a:srgbClr val="00B0F0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B2CFAA1E-DD59-6148-844C-A35C2154DB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3463" y="6019800"/>
            <a:ext cx="838200" cy="558800"/>
          </a:xfrm>
          <a:prstGeom prst="rect">
            <a:avLst/>
          </a:prstGeom>
          <a:solidFill>
            <a:srgbClr val="00B050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2D207DA-D33E-E14F-A388-4F56CC17E388}"/>
              </a:ext>
            </a:extLst>
          </p:cNvPr>
          <p:cNvSpPr/>
          <p:nvPr/>
        </p:nvSpPr>
        <p:spPr bwMode="auto">
          <a:xfrm>
            <a:off x="6594475" y="6019800"/>
            <a:ext cx="839788" cy="558800"/>
          </a:xfrm>
          <a:prstGeom prst="rect">
            <a:avLst/>
          </a:prstGeom>
          <a:solidFill>
            <a:schemeClr val="accent1">
              <a:lumMod val="60000"/>
              <a:lumOff val="40000"/>
              <a:alpha val="2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251F63D-5921-0646-8DFE-12A4680CB048}"/>
              </a:ext>
            </a:extLst>
          </p:cNvPr>
          <p:cNvSpPr/>
          <p:nvPr/>
        </p:nvSpPr>
        <p:spPr bwMode="auto">
          <a:xfrm>
            <a:off x="7586663" y="6019800"/>
            <a:ext cx="833437" cy="546100"/>
          </a:xfrm>
          <a:prstGeom prst="rect">
            <a:avLst/>
          </a:prstGeom>
          <a:solidFill>
            <a:schemeClr val="accent5">
              <a:lumMod val="50000"/>
              <a:alpha val="2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-128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BE95F3E-82C1-3543-9A56-7A0B9F1A0256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3187700" y="1069975"/>
            <a:ext cx="887413" cy="106363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380DE7E-BA7F-E346-86D4-AC4B0B3BA6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1050925"/>
            <a:ext cx="92075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Global bus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64889B5-FE54-5E4D-B4FF-34FC4C7EF9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2463" y="1447800"/>
            <a:ext cx="762000" cy="282575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C5365E7-EDF1-F144-B5C5-FF9C1DB25C86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3008313" y="1597025"/>
            <a:ext cx="1454150" cy="476250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B5658DD-6B06-9544-AFA5-2B2DC1D2C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1843088"/>
            <a:ext cx="920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MAR Multiplexer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FCD891C-04B9-9E47-AC52-BBD9F825FB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7788" y="2501900"/>
            <a:ext cx="762000" cy="395288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/>
              <a:t> 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6700F53-EA66-8B4B-830A-DB5372FDC9A9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3008313" y="2651125"/>
            <a:ext cx="2149475" cy="336550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827D39F-4237-A948-BEF2-F5B55098E5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2050" y="2897188"/>
            <a:ext cx="9207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Adder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4D660AD-F462-7A4E-B571-246C040790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8913" y="3657600"/>
            <a:ext cx="762000" cy="6858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6EA1C11-BF99-8043-A408-AF252A494B02}"/>
              </a:ext>
            </a:extLst>
          </p:cNvPr>
          <p:cNvCxnSpPr>
            <a:cxnSpLocks noChangeShapeType="1"/>
            <a:stCxn id="33" idx="2"/>
          </p:cNvCxnSpPr>
          <p:nvPr/>
        </p:nvCxnSpPr>
        <p:spPr bwMode="auto">
          <a:xfrm flipH="1">
            <a:off x="3024188" y="4000500"/>
            <a:ext cx="974725" cy="279400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D9364E0-D816-5A40-9129-061136FAFD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2050" y="4078288"/>
            <a:ext cx="9207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Sign extension</a:t>
            </a:r>
          </a:p>
          <a:p>
            <a:r>
              <a:rPr lang="en-US" altLang="en-US" sz="1200">
                <a:solidFill>
                  <a:srgbClr val="0432FF"/>
                </a:solidFill>
              </a:rPr>
              <a:t>(Address)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2821E03-BB80-4644-9F45-F5C6943631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6713" y="3468688"/>
            <a:ext cx="479425" cy="2667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29E7F7-E9DE-2246-8B2D-518B532AD482}"/>
              </a:ext>
            </a:extLst>
          </p:cNvPr>
          <p:cNvCxnSpPr>
            <a:cxnSpLocks noChangeShapeType="1"/>
            <a:endCxn id="40" idx="2"/>
          </p:cNvCxnSpPr>
          <p:nvPr/>
        </p:nvCxnSpPr>
        <p:spPr bwMode="auto">
          <a:xfrm>
            <a:off x="3068638" y="3468688"/>
            <a:ext cx="2378075" cy="133350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0E3519C-120D-C64B-992A-4625CE5A70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7763" y="3251200"/>
            <a:ext cx="9207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Sign extension</a:t>
            </a:r>
          </a:p>
          <a:p>
            <a:r>
              <a:rPr lang="en-US" altLang="en-US" sz="1200">
                <a:solidFill>
                  <a:srgbClr val="0432FF"/>
                </a:solidFill>
              </a:rPr>
              <a:t>(Operand)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D8D6A90-A7C9-3B45-869D-02048FC01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1925" y="4529138"/>
            <a:ext cx="762000" cy="685800"/>
          </a:xfrm>
          <a:prstGeom prst="ellipse">
            <a:avLst/>
          </a:prstGeom>
          <a:noFill/>
          <a:ln w="254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BB08776-B735-1345-BDF4-D1415244BFA5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3081338" y="4872038"/>
            <a:ext cx="2160587" cy="265112"/>
          </a:xfrm>
          <a:prstGeom prst="line">
            <a:avLst/>
          </a:prstGeom>
          <a:noFill/>
          <a:ln w="12700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56AD8B7-0F43-7441-9A0D-5AD3DDA355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4876800"/>
            <a:ext cx="9207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solidFill>
                  <a:srgbClr val="0432FF"/>
                </a:solidFill>
              </a:rPr>
              <a:t>Condition codes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B3A376D6-EAFB-BB41-BA18-A4FE38BDC88F}"/>
              </a:ext>
            </a:extLst>
          </p:cNvPr>
          <p:cNvSpPr/>
          <p:nvPr/>
        </p:nvSpPr>
        <p:spPr>
          <a:xfrm>
            <a:off x="177800" y="1047750"/>
            <a:ext cx="1955800" cy="20002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en-US" sz="1400" dirty="0">
                <a:solidFill>
                  <a:schemeClr val="tx1"/>
                </a:solidFill>
              </a:rPr>
              <a:t>We highlight some </a:t>
            </a:r>
            <a:r>
              <a:rPr lang="en-US" sz="1400" dirty="0">
                <a:solidFill>
                  <a:srgbClr val="00B050"/>
                </a:solidFill>
              </a:rPr>
              <a:t>data path components used in the execution of the instructions</a:t>
            </a:r>
            <a:r>
              <a:rPr lang="en-US" sz="1400" dirty="0">
                <a:solidFill>
                  <a:schemeClr val="tx1"/>
                </a:solidFill>
              </a:rPr>
              <a:t> in the previous slides (</a:t>
            </a:r>
            <a:r>
              <a:rPr lang="en-US" sz="1400" dirty="0">
                <a:solidFill>
                  <a:srgbClr val="0432FF"/>
                </a:solidFill>
              </a:rPr>
              <a:t>not shown in the simplified data path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  <a:endParaRPr lang="en-US" sz="1400" dirty="0">
              <a:solidFill>
                <a:srgbClr val="00B05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EDE4F53-025C-C248-87C3-7CD5349F1B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0" y="4629150"/>
            <a:ext cx="8794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000">
                <a:solidFill>
                  <a:srgbClr val="0432FF"/>
                </a:solidFill>
              </a:rPr>
              <a:t>Processing Unit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969B10-91D9-EB42-A44E-08C6DEDA5E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5263" y="4994275"/>
            <a:ext cx="10668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000">
                <a:solidFill>
                  <a:srgbClr val="FF0000"/>
                </a:solidFill>
              </a:rPr>
              <a:t>Control Unit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5" grpId="0" animBg="1"/>
      <p:bldP spid="16" grpId="0" animBg="1"/>
      <p:bldP spid="17" grpId="0" animBg="1"/>
      <p:bldP spid="20" grpId="0"/>
      <p:bldP spid="21" grpId="0" animBg="1"/>
      <p:bldP spid="23" grpId="0"/>
      <p:bldP spid="29" grpId="0" animBg="1"/>
      <p:bldP spid="31" grpId="0"/>
      <p:bldP spid="33" grpId="0" animBg="1"/>
      <p:bldP spid="35" grpId="0"/>
      <p:bldP spid="40" grpId="0" animBg="1"/>
      <p:bldP spid="42" grpId="0"/>
      <p:bldP spid="48" grpId="0" animBg="1"/>
      <p:bldP spid="50" grpId="0"/>
      <p:bldP spid="28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4">
            <a:extLst>
              <a:ext uri="{FF2B5EF4-FFF2-40B4-BE49-F238E27FC236}">
                <a16:creationId xmlns:a16="http://schemas.microsoft.com/office/drawing/2014/main" id="{673ABA47-1C3C-C744-B7E5-FBC0A41DC0B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(Assembly) Programming</a:t>
            </a:r>
          </a:p>
        </p:txBody>
      </p:sp>
      <p:sp>
        <p:nvSpPr>
          <p:cNvPr id="23555" name="Subtitle 5">
            <a:extLst>
              <a:ext uri="{FF2B5EF4-FFF2-40B4-BE49-F238E27FC236}">
                <a16:creationId xmlns:a16="http://schemas.microsoft.com/office/drawing/2014/main" id="{3CF0D7BB-6918-8347-A0AB-455CA09FEDE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3556" name="Slide Number Placeholder 3">
            <a:extLst>
              <a:ext uri="{FF2B5EF4-FFF2-40B4-BE49-F238E27FC236}">
                <a16:creationId xmlns:a16="http://schemas.microsoft.com/office/drawing/2014/main" id="{A768A495-0288-894E-BDF1-47E753A20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E0730B3-A9DB-D64A-93DB-3949386A6632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id="{31D3B036-0ECF-5546-80A1-CF394F3BC0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Programming Constructs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9D322850-5471-1543-A403-3D888A0305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Programming requires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dividing a task</a:t>
            </a:r>
            <a:r>
              <a:rPr lang="en-US" altLang="en-US">
                <a:ea typeface="ＭＳ Ｐゴシック" panose="020B0600070205080204" pitchFamily="34" charset="-128"/>
              </a:rPr>
              <a:t>, i.e., a unit of work into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smaller units of work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 goal is to replace the units of work with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programming constructs </a:t>
            </a:r>
            <a:r>
              <a:rPr lang="en-US" altLang="en-US">
                <a:ea typeface="ＭＳ Ｐゴシック" panose="020B0600070205080204" pitchFamily="34" charset="-128"/>
              </a:rPr>
              <a:t>that represent that part of the task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There are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three basic programming constructs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Sequential construct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Conditional construct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Iterative construct</a:t>
            </a:r>
          </a:p>
        </p:txBody>
      </p:sp>
      <p:sp>
        <p:nvSpPr>
          <p:cNvPr id="24580" name="Slide Number Placeholder 3">
            <a:extLst>
              <a:ext uri="{FF2B5EF4-FFF2-40B4-BE49-F238E27FC236}">
                <a16:creationId xmlns:a16="http://schemas.microsoft.com/office/drawing/2014/main" id="{B3DA1BF1-3805-0241-9D7B-F330E43473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BE28440-3C25-404F-90D1-7D73AF3C3C5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4581" name="Picture 4">
            <a:extLst>
              <a:ext uri="{FF2B5EF4-FFF2-40B4-BE49-F238E27FC236}">
                <a16:creationId xmlns:a16="http://schemas.microsoft.com/office/drawing/2014/main" id="{FECCAD43-2D23-AF42-B80D-764CD65C0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5300" y="4421188"/>
            <a:ext cx="1989138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2ABFEC-A56F-FE4D-B176-E9FE4AFA99EC}"/>
              </a:ext>
            </a:extLst>
          </p:cNvPr>
          <p:cNvSpPr/>
          <p:nvPr/>
        </p:nvSpPr>
        <p:spPr bwMode="auto">
          <a:xfrm>
            <a:off x="6980238" y="4843463"/>
            <a:ext cx="1719262" cy="830262"/>
          </a:xfrm>
          <a:prstGeom prst="rect">
            <a:avLst/>
          </a:prstGeom>
          <a:solidFill>
            <a:schemeClr val="bg1">
              <a:lumMod val="65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>
            <a:extLst>
              <a:ext uri="{FF2B5EF4-FFF2-40B4-BE49-F238E27FC236}">
                <a16:creationId xmlns:a16="http://schemas.microsoft.com/office/drawing/2014/main" id="{84D7C971-0B9C-0847-853B-F30CB20B4F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Sequential Construct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05D1D09B-2322-8948-A881-427A65B652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sequential construct is used if the designated task can be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broken down into two subtasks</a:t>
            </a:r>
            <a:r>
              <a:rPr lang="en-US" altLang="en-US">
                <a:ea typeface="ＭＳ Ｐゴシック" panose="020B0600070205080204" pitchFamily="34" charset="-128"/>
              </a:rPr>
              <a:t>,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one following the other</a:t>
            </a:r>
          </a:p>
        </p:txBody>
      </p:sp>
      <p:sp>
        <p:nvSpPr>
          <p:cNvPr id="25604" name="Slide Number Placeholder 3">
            <a:extLst>
              <a:ext uri="{FF2B5EF4-FFF2-40B4-BE49-F238E27FC236}">
                <a16:creationId xmlns:a16="http://schemas.microsoft.com/office/drawing/2014/main" id="{F0673F42-B045-5F44-9CF7-08B3056AF9B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A1E8BD0-D49E-234E-8D05-41E9924D075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5605" name="Picture 1">
            <a:extLst>
              <a:ext uri="{FF2B5EF4-FFF2-40B4-BE49-F238E27FC236}">
                <a16:creationId xmlns:a16="http://schemas.microsoft.com/office/drawing/2014/main" id="{892EF430-502B-E649-9A62-FC3D15876A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362200"/>
            <a:ext cx="198755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B85348-AE96-304D-8E84-E15E8A70F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900" y="2336800"/>
            <a:ext cx="1854200" cy="299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B845042-EBF8-9547-88A0-DFF8F8E1C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0938" y="3063875"/>
            <a:ext cx="1719262" cy="746125"/>
          </a:xfrm>
          <a:prstGeom prst="rect">
            <a:avLst/>
          </a:prstGeom>
          <a:solidFill>
            <a:srgbClr val="7030A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A70D39-964E-8640-9372-BA621932FA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838" y="4164013"/>
            <a:ext cx="1630362" cy="746125"/>
          </a:xfrm>
          <a:prstGeom prst="rect">
            <a:avLst/>
          </a:prstGeom>
          <a:solidFill>
            <a:srgbClr val="7030A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F4C4AB-F6D9-F146-A96E-BCD4D75DE69B}"/>
              </a:ext>
            </a:extLst>
          </p:cNvPr>
          <p:cNvSpPr/>
          <p:nvPr/>
        </p:nvSpPr>
        <p:spPr bwMode="auto">
          <a:xfrm>
            <a:off x="820738" y="2784475"/>
            <a:ext cx="1719262" cy="831850"/>
          </a:xfrm>
          <a:prstGeom prst="rect">
            <a:avLst/>
          </a:prstGeom>
          <a:solidFill>
            <a:schemeClr val="bg1">
              <a:lumMod val="65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28512722-7EC7-FA4F-875A-6281172973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Conditional Construct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C94F77E5-8708-F247-983F-1EA4EAF05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conditional construct is used if the designated task consists of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doing one of two subtasks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but not both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FF000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FF000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FF000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FF000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FF000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FF000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FF000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Either subtask may be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”do nothing”</a:t>
            </a: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After</a:t>
            </a:r>
            <a:r>
              <a:rPr lang="en-US" altLang="en-US" dirty="0">
                <a:ea typeface="ＭＳ Ｐゴシック" charset="-128"/>
              </a:rPr>
              <a:t> the correct subtask is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completed</a:t>
            </a:r>
            <a:r>
              <a:rPr lang="en-US" altLang="en-US" dirty="0">
                <a:ea typeface="ＭＳ Ｐゴシック" charset="-128"/>
              </a:rPr>
              <a:t>, the program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moves onward</a:t>
            </a: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E.g., if-else statement, switch-case statement</a:t>
            </a:r>
          </a:p>
        </p:txBody>
      </p:sp>
      <p:sp>
        <p:nvSpPr>
          <p:cNvPr id="26628" name="Slide Number Placeholder 3">
            <a:extLst>
              <a:ext uri="{FF2B5EF4-FFF2-40B4-BE49-F238E27FC236}">
                <a16:creationId xmlns:a16="http://schemas.microsoft.com/office/drawing/2014/main" id="{38F851EA-450C-274D-91F5-38EC27F71B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8FD5581-A6CA-4546-ACF9-D72EBB17D23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DED320-B5B2-B94C-8ECB-9A59C5E5C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200" y="1752600"/>
            <a:ext cx="2641600" cy="302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0" name="Picture 7">
            <a:extLst>
              <a:ext uri="{FF2B5EF4-FFF2-40B4-BE49-F238E27FC236}">
                <a16:creationId xmlns:a16="http://schemas.microsoft.com/office/drawing/2014/main" id="{DC2C12A0-1385-9C49-9EDC-33F9C591F8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362200"/>
            <a:ext cx="198755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Diamond 8">
            <a:extLst>
              <a:ext uri="{FF2B5EF4-FFF2-40B4-BE49-F238E27FC236}">
                <a16:creationId xmlns:a16="http://schemas.microsoft.com/office/drawing/2014/main" id="{DEFBFD08-24AB-784E-96F9-8C63AF7CBF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2100" y="2438400"/>
            <a:ext cx="863600" cy="838200"/>
          </a:xfrm>
          <a:prstGeom prst="diamond">
            <a:avLst/>
          </a:prstGeom>
          <a:solidFill>
            <a:srgbClr val="00B0F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BAA631-8F01-9B41-934B-5A0AF47C6A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3562350"/>
            <a:ext cx="906463" cy="552450"/>
          </a:xfrm>
          <a:prstGeom prst="rect">
            <a:avLst/>
          </a:prstGeom>
          <a:solidFill>
            <a:srgbClr val="FFC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BD98B1-3CF3-CC4A-BF1B-96554316D4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3575050"/>
            <a:ext cx="996950" cy="552450"/>
          </a:xfrm>
          <a:prstGeom prst="rect">
            <a:avLst/>
          </a:prstGeom>
          <a:solidFill>
            <a:srgbClr val="92D05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7DBA0B-7B65-7445-9F64-3901663DA328}"/>
              </a:ext>
            </a:extLst>
          </p:cNvPr>
          <p:cNvSpPr/>
          <p:nvPr/>
        </p:nvSpPr>
        <p:spPr bwMode="auto">
          <a:xfrm>
            <a:off x="820738" y="2784475"/>
            <a:ext cx="1719262" cy="831850"/>
          </a:xfrm>
          <a:prstGeom prst="rect">
            <a:avLst/>
          </a:prstGeom>
          <a:solidFill>
            <a:schemeClr val="bg1">
              <a:lumMod val="65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FF9BFB-51F1-EC47-A403-34D5307720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11850" y="2447925"/>
            <a:ext cx="1997075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600">
                <a:solidFill>
                  <a:srgbClr val="0432FF"/>
                </a:solidFill>
              </a:rPr>
              <a:t>Is the condition “true” or “false”?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:a16="http://schemas.microsoft.com/office/drawing/2014/main" id="{82EEDC2D-213F-A844-A2AE-800FB0632C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Iterative Construct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22751BAF-4EEE-BD45-8C71-ED41DBC2A76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iterative construct is used if the designated task consists of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doing a subtask a number of times</a:t>
            </a:r>
            <a:r>
              <a:rPr lang="en-US" altLang="en-US">
                <a:ea typeface="ＭＳ Ｐゴシック" panose="020B0600070205080204" pitchFamily="34" charset="-128"/>
              </a:rPr>
              <a:t>, but only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as long as some condition is true</a:t>
            </a: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E.g., for loop, while loop, do-while loop</a:t>
            </a:r>
          </a:p>
        </p:txBody>
      </p:sp>
      <p:sp>
        <p:nvSpPr>
          <p:cNvPr id="27652" name="Slide Number Placeholder 3">
            <a:extLst>
              <a:ext uri="{FF2B5EF4-FFF2-40B4-BE49-F238E27FC236}">
                <a16:creationId xmlns:a16="http://schemas.microsoft.com/office/drawing/2014/main" id="{5B69E82D-862C-9D4B-99AA-480AF7DF36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B8740E9-3F91-E646-8C77-E5141A18E829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D1A288-1964-5C44-8A0F-C98EB48A0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700" y="2298700"/>
            <a:ext cx="1752600" cy="303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4" name="Picture 6">
            <a:extLst>
              <a:ext uri="{FF2B5EF4-FFF2-40B4-BE49-F238E27FC236}">
                <a16:creationId xmlns:a16="http://schemas.microsoft.com/office/drawing/2014/main" id="{827B7BF2-5F43-064B-8F65-628A09DA36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362200"/>
            <a:ext cx="1987550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Diamond 7">
            <a:extLst>
              <a:ext uri="{FF2B5EF4-FFF2-40B4-BE49-F238E27FC236}">
                <a16:creationId xmlns:a16="http://schemas.microsoft.com/office/drawing/2014/main" id="{25D5F564-824A-1E46-9F25-950D560932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2100" y="3194050"/>
            <a:ext cx="863600" cy="844550"/>
          </a:xfrm>
          <a:prstGeom prst="diamond">
            <a:avLst/>
          </a:prstGeom>
          <a:solidFill>
            <a:srgbClr val="00B0F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7AA97C-DB52-F643-9A73-EC6BE4A2A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2738" y="4381500"/>
            <a:ext cx="906462" cy="55245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6800F7-90D3-A541-B75E-1253E36CB170}"/>
              </a:ext>
            </a:extLst>
          </p:cNvPr>
          <p:cNvSpPr/>
          <p:nvPr/>
        </p:nvSpPr>
        <p:spPr bwMode="auto">
          <a:xfrm>
            <a:off x="820738" y="2784475"/>
            <a:ext cx="1719262" cy="831850"/>
          </a:xfrm>
          <a:prstGeom prst="rect">
            <a:avLst/>
          </a:prstGeom>
          <a:solidFill>
            <a:schemeClr val="bg1">
              <a:lumMod val="65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E055A4-CC48-B84C-9DF1-0E9AE7190C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78500" y="3111500"/>
            <a:ext cx="16129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600">
                <a:solidFill>
                  <a:srgbClr val="0432FF"/>
                </a:solidFill>
              </a:rPr>
              <a:t>Is the condition still “true”?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>
            <a:extLst>
              <a:ext uri="{FF2B5EF4-FFF2-40B4-BE49-F238E27FC236}">
                <a16:creationId xmlns:a16="http://schemas.microsoft.com/office/drawing/2014/main" id="{CB6721CA-995F-E04F-9FB2-4C227C6D59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Constructs in an Example Program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A54F1310-5816-364D-869D-9AD8AD0AFF3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Let us see how to use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programming constructs in an example program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 example program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counts the number of occurrences of a character</a:t>
            </a:r>
            <a:r>
              <a:rPr lang="en-US" altLang="en-US">
                <a:ea typeface="ＭＳ Ｐゴシック" panose="020B0600070205080204" pitchFamily="34" charset="-128"/>
              </a:rPr>
              <a:t> in a text file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It uses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sequential, conditional, and iterative constructs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We will see how to write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conditional and iterative constructs with conditional branches</a:t>
            </a:r>
          </a:p>
        </p:txBody>
      </p:sp>
      <p:sp>
        <p:nvSpPr>
          <p:cNvPr id="28676" name="Slide Number Placeholder 3">
            <a:extLst>
              <a:ext uri="{FF2B5EF4-FFF2-40B4-BE49-F238E27FC236}">
                <a16:creationId xmlns:a16="http://schemas.microsoft.com/office/drawing/2014/main" id="{B1E5E2B2-3C4F-4A46-BCF6-2430F471845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5565B41-D7A1-D742-AD6A-489462634651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>
            <a:extLst>
              <a:ext uri="{FF2B5EF4-FFF2-40B4-BE49-F238E27FC236}">
                <a16:creationId xmlns:a16="http://schemas.microsoft.com/office/drawing/2014/main" id="{35D0AD82-4137-2A4F-936C-6CAFBBBD6E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86995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Agenda for Today &amp; Next Few Lectures</a:t>
            </a:r>
          </a:p>
        </p:txBody>
      </p:sp>
      <p:sp>
        <p:nvSpPr>
          <p:cNvPr id="9219" name="Content Placeholder 2">
            <a:extLst>
              <a:ext uri="{FF2B5EF4-FFF2-40B4-BE49-F238E27FC236}">
                <a16:creationId xmlns:a16="http://schemas.microsoft.com/office/drawing/2014/main" id="{026D177D-F67C-A247-A60B-E518BA3542C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LC-3 and MIPS Instruction Set Architectures</a:t>
            </a:r>
          </a:p>
          <a:p>
            <a:endParaRPr lang="en-US" altLang="en-US">
              <a:solidFill>
                <a:srgbClr val="0432FF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LC-3 and MIPS assembly and programming</a:t>
            </a:r>
          </a:p>
          <a:p>
            <a:endParaRPr lang="en-US" altLang="en-US">
              <a:solidFill>
                <a:srgbClr val="00800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Introduction to microarchitecture and single-cycle microarchitecture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Multi-cycle microarchitecture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9220" name="Slide Number Placeholder 3">
            <a:extLst>
              <a:ext uri="{FF2B5EF4-FFF2-40B4-BE49-F238E27FC236}">
                <a16:creationId xmlns:a16="http://schemas.microsoft.com/office/drawing/2014/main" id="{EB20438B-1ECD-DB4B-8F94-C29F04CB47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AB65D69-1A47-5146-BF18-9277AECDBE1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699F289A-9C90-FC43-AC80-C3590ECE8B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Counting Occurrences of a Character</a:t>
            </a:r>
          </a:p>
        </p:txBody>
      </p:sp>
      <p:sp>
        <p:nvSpPr>
          <p:cNvPr id="164866" name="Content Placeholder 2">
            <a:extLst>
              <a:ext uri="{FF2B5EF4-FFF2-40B4-BE49-F238E27FC236}">
                <a16:creationId xmlns:a16="http://schemas.microsoft.com/office/drawing/2014/main" id="{FCD31126-67D2-E34F-8F28-C887CFFABB6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3741738" cy="5562600"/>
          </a:xfrm>
        </p:spPr>
        <p:txBody>
          <a:bodyPr/>
          <a:lstStyle/>
          <a:p>
            <a:r>
              <a:rPr lang="en-US" altLang="en-US" sz="2000">
                <a:ea typeface="ＭＳ Ｐゴシック" panose="020B0600070205080204" pitchFamily="34" charset="-128"/>
              </a:rPr>
              <a:t>We want to </a:t>
            </a:r>
            <a:r>
              <a:rPr lang="en-US" altLang="en-US" sz="2000">
                <a:solidFill>
                  <a:srgbClr val="0432FF"/>
                </a:solidFill>
                <a:ea typeface="ＭＳ Ｐゴシック" panose="020B0600070205080204" pitchFamily="34" charset="-128"/>
              </a:rPr>
              <a:t>write a program that counts the occurrences of a character </a:t>
            </a:r>
            <a:r>
              <a:rPr lang="en-US" altLang="en-US" sz="2000">
                <a:ea typeface="ＭＳ Ｐゴシック" panose="020B0600070205080204" pitchFamily="34" charset="-128"/>
              </a:rPr>
              <a:t>in a file</a:t>
            </a:r>
          </a:p>
          <a:p>
            <a:pPr lvl="1"/>
            <a:r>
              <a:rPr lang="en-US" altLang="en-US" sz="1800">
                <a:ea typeface="ＭＳ Ｐゴシック" panose="020B0600070205080204" pitchFamily="34" charset="-128"/>
              </a:rPr>
              <a:t>Character from the </a:t>
            </a:r>
            <a:r>
              <a:rPr lang="en-US" altLang="en-US" sz="1800">
                <a:solidFill>
                  <a:srgbClr val="00B050"/>
                </a:solidFill>
                <a:ea typeface="ＭＳ Ｐゴシック" panose="020B0600070205080204" pitchFamily="34" charset="-128"/>
              </a:rPr>
              <a:t>keyboard (TRAP instr.)</a:t>
            </a:r>
          </a:p>
          <a:p>
            <a:pPr lvl="1"/>
            <a:r>
              <a:rPr lang="en-US" altLang="en-US" sz="1800">
                <a:ea typeface="ＭＳ Ｐゴシック" panose="020B0600070205080204" pitchFamily="34" charset="-128"/>
              </a:rPr>
              <a:t>The file finishes with the character </a:t>
            </a:r>
            <a:r>
              <a:rPr lang="en-US" altLang="en-US" sz="1800">
                <a:solidFill>
                  <a:srgbClr val="0432FF"/>
                </a:solidFill>
                <a:ea typeface="ＭＳ Ｐゴシック" panose="020B0600070205080204" pitchFamily="34" charset="-128"/>
              </a:rPr>
              <a:t>EOT</a:t>
            </a:r>
            <a:r>
              <a:rPr lang="en-US" altLang="en-US" sz="1800">
                <a:ea typeface="ＭＳ Ｐゴシック" panose="020B0600070205080204" pitchFamily="34" charset="-128"/>
              </a:rPr>
              <a:t> (End Of Text)</a:t>
            </a:r>
          </a:p>
          <a:p>
            <a:pPr lvl="2"/>
            <a:r>
              <a:rPr lang="en-US" altLang="en-US" sz="1600">
                <a:ea typeface="ＭＳ Ｐゴシック" panose="020B0600070205080204" pitchFamily="34" charset="-128"/>
              </a:rPr>
              <a:t>That is called a </a:t>
            </a:r>
            <a:r>
              <a:rPr lang="en-US" altLang="en-US" sz="1600">
                <a:solidFill>
                  <a:srgbClr val="0432FF"/>
                </a:solidFill>
                <a:ea typeface="ＭＳ Ｐゴシック" panose="020B0600070205080204" pitchFamily="34" charset="-128"/>
              </a:rPr>
              <a:t>sentinel</a:t>
            </a:r>
          </a:p>
          <a:p>
            <a:pPr lvl="2"/>
            <a:r>
              <a:rPr lang="en-US" altLang="en-US" sz="1600">
                <a:ea typeface="ＭＳ Ｐゴシック" panose="020B0600070205080204" pitchFamily="34" charset="-128"/>
              </a:rPr>
              <a:t>In this example, EOT = 4</a:t>
            </a:r>
          </a:p>
          <a:p>
            <a:pPr lvl="1"/>
            <a:r>
              <a:rPr lang="en-US" altLang="en-US" sz="1800">
                <a:ea typeface="ＭＳ Ｐゴシック" panose="020B0600070205080204" pitchFamily="34" charset="-128"/>
              </a:rPr>
              <a:t>Result to the </a:t>
            </a:r>
            <a:r>
              <a:rPr lang="en-US" altLang="en-US" sz="1800">
                <a:solidFill>
                  <a:srgbClr val="00B050"/>
                </a:solidFill>
                <a:ea typeface="ＭＳ Ｐゴシック" panose="020B0600070205080204" pitchFamily="34" charset="-128"/>
              </a:rPr>
              <a:t>monitor (TRAP instr.)</a:t>
            </a:r>
          </a:p>
        </p:txBody>
      </p:sp>
      <p:sp>
        <p:nvSpPr>
          <p:cNvPr id="29700" name="Slide Number Placeholder 3">
            <a:extLst>
              <a:ext uri="{FF2B5EF4-FFF2-40B4-BE49-F238E27FC236}">
                <a16:creationId xmlns:a16="http://schemas.microsoft.com/office/drawing/2014/main" id="{CAEFF4F1-97BF-A444-9ABA-F8D7BBE4D0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C7778DC-5343-4045-89B3-662972C2324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C9E185-8577-344A-9E65-ED69260217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914400"/>
            <a:ext cx="2368550" cy="5943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5E85B57-91F7-7440-9025-52D3E47D1B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613" y="939800"/>
            <a:ext cx="1576387" cy="279400"/>
          </a:xfrm>
          <a:prstGeom prst="rect">
            <a:avLst/>
          </a:prstGeom>
          <a:solidFill>
            <a:srgbClr val="7030A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18A11228-95DB-8A4F-996D-5CCE99572B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6213" y="2759075"/>
            <a:ext cx="865187" cy="593725"/>
          </a:xfrm>
          <a:prstGeom prst="diamond">
            <a:avLst/>
          </a:prstGeom>
          <a:solidFill>
            <a:srgbClr val="00B0F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99CD7A3-AD4E-104A-B11B-6B666D584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613" y="1371600"/>
            <a:ext cx="1576387" cy="228600"/>
          </a:xfrm>
          <a:prstGeom prst="rect">
            <a:avLst/>
          </a:prstGeom>
          <a:solidFill>
            <a:srgbClr val="7030A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E331D67-9F8D-674D-B249-36709F5F9A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613" y="1790700"/>
            <a:ext cx="1576387" cy="228600"/>
          </a:xfrm>
          <a:prstGeom prst="rect">
            <a:avLst/>
          </a:prstGeom>
          <a:solidFill>
            <a:srgbClr val="7030A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7274285-8422-C749-B2FB-9BF6B5938C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613" y="2209800"/>
            <a:ext cx="1576387" cy="228600"/>
          </a:xfrm>
          <a:prstGeom prst="rect">
            <a:avLst/>
          </a:prstGeom>
          <a:solidFill>
            <a:srgbClr val="7030A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8AEE34EB-AC77-B24A-9CB9-2D3823B98D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6213" y="3635375"/>
            <a:ext cx="865187" cy="593725"/>
          </a:xfrm>
          <a:prstGeom prst="diamond">
            <a:avLst/>
          </a:prstGeom>
          <a:solidFill>
            <a:srgbClr val="00B0F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BD814A-8A63-7749-B7E3-29B03E700B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0888" y="4419600"/>
            <a:ext cx="1154112" cy="228600"/>
          </a:xfrm>
          <a:prstGeom prst="rect">
            <a:avLst/>
          </a:prstGeom>
          <a:solidFill>
            <a:srgbClr val="FFC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38F76FD-CBD1-4341-AFDA-60F157F298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613" y="5029200"/>
            <a:ext cx="1576387" cy="304800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382B9A7-D617-C348-AF91-29C9CBC0C9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0613" y="5562600"/>
            <a:ext cx="1576387" cy="228600"/>
          </a:xfrm>
          <a:prstGeom prst="rect">
            <a:avLst/>
          </a:prstGeom>
          <a:solidFill>
            <a:srgbClr val="7030A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DB128CF-5B9A-7F4D-A87F-D1C25E3D34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3313" y="6027738"/>
            <a:ext cx="1576387" cy="228600"/>
          </a:xfrm>
          <a:prstGeom prst="rect">
            <a:avLst/>
          </a:prstGeom>
          <a:solidFill>
            <a:srgbClr val="7030A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8D21A4F-EC1B-4243-B141-505A6785B9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9688" y="6521450"/>
            <a:ext cx="1128712" cy="298450"/>
          </a:xfrm>
          <a:prstGeom prst="ellipse">
            <a:avLst/>
          </a:prstGeom>
          <a:solidFill>
            <a:srgbClr val="7030A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A6A2D5-0BAA-6C45-A3B9-5D25C3DA68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3200" y="911225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R2: counter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1CB1B6-7760-C143-93D5-408F9C38A0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3200" y="1292225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R3: initial address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EF0EF4-6355-8B4F-A90B-939A2E9EDD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3200" y="1711325"/>
            <a:ext cx="16764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Input char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C187B5A-3962-D649-8C51-0C4546BB47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3200" y="2130425"/>
            <a:ext cx="1905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Read char from file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10D26E3-C063-2140-8355-34821B0E3A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1950" y="4905375"/>
            <a:ext cx="19050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Increment address</a:t>
            </a:r>
          </a:p>
          <a:p>
            <a:r>
              <a:rPr lang="en-US" altLang="en-US" sz="1400">
                <a:solidFill>
                  <a:srgbClr val="0432FF"/>
                </a:solidFill>
              </a:rPr>
              <a:t>Read char from file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B2FA38F-78F8-3945-AC11-BEC4BF06DC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1950" y="2868613"/>
            <a:ext cx="1905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Check if end of file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7840A3-7665-A848-84B9-8BCE281DA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1950" y="3722688"/>
            <a:ext cx="21272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Is it the searched char?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AE31E61-887F-D84C-812B-04E638ACC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1950" y="4340225"/>
            <a:ext cx="1905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Increment R2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624605-81F2-5745-B01B-CBC82C1B98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1950" y="5529263"/>
            <a:ext cx="1905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Move output to R0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EB5695D-03AB-F046-AA23-B92448EC4E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5125" y="5948363"/>
            <a:ext cx="1905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Output counter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5E14DA-C20A-9249-935C-BA8872B2F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11950" y="6502400"/>
            <a:ext cx="19050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solidFill>
                  <a:srgbClr val="0432FF"/>
                </a:solidFill>
              </a:rPr>
              <a:t>Halt the program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4A101B4-1026-7C41-94EC-A8A9A8124A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8500" y="3457575"/>
            <a:ext cx="2044700" cy="1985963"/>
          </a:xfrm>
          <a:prstGeom prst="rect">
            <a:avLst/>
          </a:prstGeom>
          <a:solidFill>
            <a:srgbClr val="FF0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7765039-041D-B446-B121-2EDDDC0B432C}"/>
              </a:ext>
            </a:extLst>
          </p:cNvPr>
          <p:cNvGrpSpPr>
            <a:grpSpLocks/>
          </p:cNvGrpSpPr>
          <p:nvPr/>
        </p:nvGrpSpPr>
        <p:grpSpPr bwMode="auto">
          <a:xfrm>
            <a:off x="158750" y="4768850"/>
            <a:ext cx="3386138" cy="1692275"/>
            <a:chOff x="158181" y="4769127"/>
            <a:chExt cx="3386520" cy="1691997"/>
          </a:xfrm>
        </p:grpSpPr>
        <p:grpSp>
          <p:nvGrpSpPr>
            <p:cNvPr id="29727" name="Group 7">
              <a:extLst>
                <a:ext uri="{FF2B5EF4-FFF2-40B4-BE49-F238E27FC236}">
                  <a16:creationId xmlns:a16="http://schemas.microsoft.com/office/drawing/2014/main" id="{A033F284-BE06-1D46-B02F-694D99C63A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9481" y="5029199"/>
              <a:ext cx="3345220" cy="1431925"/>
              <a:chOff x="199481" y="5029199"/>
              <a:chExt cx="3345220" cy="1431925"/>
            </a:xfrm>
          </p:grpSpPr>
          <p:pic>
            <p:nvPicPr>
              <p:cNvPr id="29729" name="Picture 1">
                <a:extLst>
                  <a:ext uri="{FF2B5EF4-FFF2-40B4-BE49-F238E27FC236}">
                    <a16:creationId xmlns:a16="http://schemas.microsoft.com/office/drawing/2014/main" id="{92C9AE3D-A9E0-5C4A-94C2-B710ED11AB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9481" y="5029199"/>
                <a:ext cx="3345220" cy="14319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9730" name="Rectangle 40">
                <a:extLst>
                  <a:ext uri="{FF2B5EF4-FFF2-40B4-BE49-F238E27FC236}">
                    <a16:creationId xmlns:a16="http://schemas.microsoft.com/office/drawing/2014/main" id="{14943EC4-04DC-144F-A47D-FC14F435C4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8183" y="5375306"/>
                <a:ext cx="797715" cy="395255"/>
              </a:xfrm>
              <a:prstGeom prst="rect">
                <a:avLst/>
              </a:prstGeom>
              <a:solidFill>
                <a:srgbClr val="7030A0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9731" name="Diamond 41">
                <a:extLst>
                  <a:ext uri="{FF2B5EF4-FFF2-40B4-BE49-F238E27FC236}">
                    <a16:creationId xmlns:a16="http://schemas.microsoft.com/office/drawing/2014/main" id="{94FCEF56-9485-B841-89BC-A17F4C8314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9817" y="5343525"/>
                <a:ext cx="399940" cy="427036"/>
              </a:xfrm>
              <a:prstGeom prst="diamond">
                <a:avLst/>
              </a:prstGeom>
              <a:solidFill>
                <a:srgbClr val="00B0F0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9732" name="Rectangle 42">
                <a:extLst>
                  <a:ext uri="{FF2B5EF4-FFF2-40B4-BE49-F238E27FC236}">
                    <a16:creationId xmlns:a16="http://schemas.microsoft.com/office/drawing/2014/main" id="{ECA20A48-FEFE-B54E-9AF8-841A895D58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047" y="5904919"/>
                <a:ext cx="805753" cy="395255"/>
              </a:xfrm>
              <a:prstGeom prst="rect">
                <a:avLst/>
              </a:prstGeom>
              <a:solidFill>
                <a:srgbClr val="7030A0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9733" name="Rectangle 43">
                <a:extLst>
                  <a:ext uri="{FF2B5EF4-FFF2-40B4-BE49-F238E27FC236}">
                    <a16:creationId xmlns:a16="http://schemas.microsoft.com/office/drawing/2014/main" id="{3526EAA7-9436-FA4A-AD3C-9BCDA3CAC4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14925" y="5919821"/>
                <a:ext cx="437675" cy="252380"/>
              </a:xfrm>
              <a:prstGeom prst="rect">
                <a:avLst/>
              </a:prstGeom>
              <a:solidFill>
                <a:srgbClr val="FFC000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9734" name="Rectangle 44">
                <a:extLst>
                  <a:ext uri="{FF2B5EF4-FFF2-40B4-BE49-F238E27FC236}">
                    <a16:creationId xmlns:a16="http://schemas.microsoft.com/office/drawing/2014/main" id="{69ED600C-1485-E949-BCD9-3BE773F183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6340" y="5915156"/>
                <a:ext cx="437675" cy="252380"/>
              </a:xfrm>
              <a:prstGeom prst="rect">
                <a:avLst/>
              </a:prstGeom>
              <a:solidFill>
                <a:srgbClr val="00B050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9735" name="Diamond 45">
                <a:extLst>
                  <a:ext uri="{FF2B5EF4-FFF2-40B4-BE49-F238E27FC236}">
                    <a16:creationId xmlns:a16="http://schemas.microsoft.com/office/drawing/2014/main" id="{D60126CB-B5BA-8E49-9D0F-E091744F1D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6248" y="5426272"/>
                <a:ext cx="399940" cy="427036"/>
              </a:xfrm>
              <a:prstGeom prst="diamond">
                <a:avLst/>
              </a:prstGeom>
              <a:solidFill>
                <a:srgbClr val="00B0F0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  <p:sp>
            <p:nvSpPr>
              <p:cNvPr id="29736" name="Rectangle 46">
                <a:extLst>
                  <a:ext uri="{FF2B5EF4-FFF2-40B4-BE49-F238E27FC236}">
                    <a16:creationId xmlns:a16="http://schemas.microsoft.com/office/drawing/2014/main" id="{762C75F3-E463-7D48-B578-7E0F92259F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09660" y="6005676"/>
                <a:ext cx="437675" cy="252380"/>
              </a:xfrm>
              <a:prstGeom prst="rect">
                <a:avLst/>
              </a:prstGeom>
              <a:solidFill>
                <a:srgbClr val="FF0000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/>
                <a:endParaRPr lang="en-US" altLang="en-US"/>
              </a:p>
            </p:txBody>
          </p:sp>
        </p:grpSp>
        <p:sp>
          <p:nvSpPr>
            <p:cNvPr id="29728" name="TextBox 48">
              <a:extLst>
                <a:ext uri="{FF2B5EF4-FFF2-40B4-BE49-F238E27FC236}">
                  <a16:creationId xmlns:a16="http://schemas.microsoft.com/office/drawing/2014/main" id="{0B8A77C9-F342-EC4A-A419-D090881018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181" y="4769127"/>
              <a:ext cx="2288622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1200"/>
                <a:t>Programming constructs</a:t>
              </a:r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E9360AFA-1D93-6B4B-91F3-FBA83F78A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2625" y="3457575"/>
            <a:ext cx="2044700" cy="1985963"/>
          </a:xfrm>
          <a:prstGeom prst="rect">
            <a:avLst/>
          </a:prstGeom>
          <a:noFill/>
          <a:ln w="25400">
            <a:solidFill>
              <a:srgbClr val="FF7E7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 nodeType="clickPar">
                      <p:stCondLst>
                        <p:cond delay="indefinite"/>
                      </p:stCondLst>
                      <p:childTnLst>
                        <p:par>
                          <p:cTn id="1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 nodeType="clickPar">
                      <p:stCondLst>
                        <p:cond delay="indefinite"/>
                      </p:stCondLst>
                      <p:childTnLst>
                        <p:par>
                          <p:cTn id="1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 nodeType="clickPar">
                      <p:stCondLst>
                        <p:cond delay="indefinite"/>
                      </p:stCondLst>
                      <p:childTnLst>
                        <p:par>
                          <p:cTn id="1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 nodeType="clickPar">
                      <p:stCondLst>
                        <p:cond delay="indefinite"/>
                      </p:stCondLst>
                      <p:childTnLst>
                        <p:par>
                          <p:cTn id="1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 nodeType="clickPar">
                      <p:stCondLst>
                        <p:cond delay="indefinite"/>
                      </p:stCondLst>
                      <p:childTnLst>
                        <p:par>
                          <p:cTn id="1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 nodeType="clickPar">
                      <p:stCondLst>
                        <p:cond delay="indefinite"/>
                      </p:stCondLst>
                      <p:childTnLst>
                        <p:par>
                          <p:cTn id="1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7" grpId="0" animBg="1"/>
      <p:bldP spid="3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8" grpId="1" animBg="1"/>
      <p:bldP spid="5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5125EEB1-34AB-9B47-BF61-42D48EDC5D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TRAP Instruction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EB96CDDF-64FB-4541-B9CA-CFC6EC826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TRAP invokes an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OS service call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OP = 1111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trapvect8</a:t>
            </a:r>
            <a:r>
              <a:rPr lang="en-US" altLang="en-US" dirty="0">
                <a:ea typeface="ＭＳ Ｐゴシック" charset="-128"/>
              </a:rPr>
              <a:t> = service call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0x23 =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Input a character</a:t>
            </a:r>
            <a:r>
              <a:rPr lang="en-US" altLang="en-US" dirty="0">
                <a:ea typeface="ＭＳ Ｐゴシック" charset="-128"/>
              </a:rPr>
              <a:t> from the keyboard</a:t>
            </a:r>
          </a:p>
          <a:p>
            <a:pPr lvl="2"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0x21 =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Output a character</a:t>
            </a:r>
            <a:r>
              <a:rPr lang="en-US" altLang="en-US" dirty="0">
                <a:ea typeface="ＭＳ Ｐゴシック" charset="-128"/>
              </a:rPr>
              <a:t> to the monitor</a:t>
            </a:r>
          </a:p>
          <a:p>
            <a:pPr lvl="2"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0x25 =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Halt</a:t>
            </a:r>
            <a:r>
              <a:rPr lang="en-US" altLang="en-US" dirty="0">
                <a:ea typeface="ＭＳ Ｐゴシック" charset="-128"/>
              </a:rPr>
              <a:t> the program</a:t>
            </a:r>
          </a:p>
        </p:txBody>
      </p:sp>
      <p:sp>
        <p:nvSpPr>
          <p:cNvPr id="31748" name="Slide Number Placeholder 3">
            <a:extLst>
              <a:ext uri="{FF2B5EF4-FFF2-40B4-BE49-F238E27FC236}">
                <a16:creationId xmlns:a16="http://schemas.microsoft.com/office/drawing/2014/main" id="{54A2C3A0-07E8-E343-92B6-08705CC46C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679621C-57EC-7340-A423-76F203DE221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E22FB9F-4FB5-3C44-A22D-CB8B5B242D13}"/>
              </a:ext>
            </a:extLst>
          </p:cNvPr>
          <p:cNvGrpSpPr>
            <a:grpSpLocks/>
          </p:cNvGrpSpPr>
          <p:nvPr/>
        </p:nvGrpSpPr>
        <p:grpSpPr bwMode="auto">
          <a:xfrm>
            <a:off x="4413250" y="1905000"/>
            <a:ext cx="4578350" cy="990600"/>
            <a:chOff x="2282825" y="1600200"/>
            <a:chExt cx="4578350" cy="990600"/>
          </a:xfrm>
        </p:grpSpPr>
        <p:grpSp>
          <p:nvGrpSpPr>
            <p:cNvPr id="31753" name="Group 32">
              <a:extLst>
                <a:ext uri="{FF2B5EF4-FFF2-40B4-BE49-F238E27FC236}">
                  <a16:creationId xmlns:a16="http://schemas.microsoft.com/office/drawing/2014/main" id="{0A0B7CA9-FDDD-1F44-A6E5-88CCE053CE4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2825" y="1801813"/>
              <a:ext cx="4578350" cy="788987"/>
              <a:chOff x="838200" y="3657600"/>
              <a:chExt cx="4578600" cy="789404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86F94DD6-FAEE-F249-A77B-E257581FD52F}"/>
                  </a:ext>
                </a:extLst>
              </p:cNvPr>
              <p:cNvSpPr/>
              <p:nvPr/>
            </p:nvSpPr>
            <p:spPr bwMode="auto">
              <a:xfrm>
                <a:off x="838200" y="3657600"/>
                <a:ext cx="1079559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OP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527AB98-B47A-3741-9875-4AE372F27547}"/>
                  </a:ext>
                </a:extLst>
              </p:cNvPr>
              <p:cNvSpPr/>
              <p:nvPr/>
            </p:nvSpPr>
            <p:spPr bwMode="auto">
              <a:xfrm>
                <a:off x="1905058" y="3657600"/>
                <a:ext cx="1066858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0 0 0 0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D6A46AFE-7D83-C946-9D4C-0BB22567A267}"/>
                  </a:ext>
                </a:extLst>
              </p:cNvPr>
              <p:cNvSpPr/>
              <p:nvPr/>
            </p:nvSpPr>
            <p:spPr bwMode="auto">
              <a:xfrm>
                <a:off x="2975092" y="3657600"/>
                <a:ext cx="2227385" cy="457442"/>
              </a:xfrm>
              <a:prstGeom prst="rect">
                <a:avLst/>
              </a:prstGeom>
              <a:solidFill>
                <a:schemeClr val="accent3">
                  <a:lumMod val="95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anchor="ctr"/>
              <a:lstStyle/>
              <a:p>
                <a:pPr algn="ctr" eaLnBrk="1" hangingPunct="1">
                  <a:defRPr/>
                </a:pPr>
                <a:r>
                  <a:rPr lang="en-US" dirty="0">
                    <a:ea typeface="ＭＳ Ｐゴシック" charset="-128"/>
                  </a:rPr>
                  <a:t>trapvect8</a:t>
                </a:r>
              </a:p>
            </p:txBody>
          </p:sp>
          <p:sp>
            <p:nvSpPr>
              <p:cNvPr id="31773" name="TextBox 2">
                <a:extLst>
                  <a:ext uri="{FF2B5EF4-FFF2-40B4-BE49-F238E27FC236}">
                    <a16:creationId xmlns:a16="http://schemas.microsoft.com/office/drawing/2014/main" id="{CF51FB92-AEF3-EA41-8330-2525EEF35B3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4108450"/>
                <a:ext cx="10668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4 bits</a:t>
                </a:r>
              </a:p>
            </p:txBody>
          </p:sp>
          <p:sp>
            <p:nvSpPr>
              <p:cNvPr id="31774" name="TextBox 36">
                <a:extLst>
                  <a:ext uri="{FF2B5EF4-FFF2-40B4-BE49-F238E27FC236}">
                    <a16:creationId xmlns:a16="http://schemas.microsoft.com/office/drawing/2014/main" id="{FED1340D-0219-444E-BA37-979B3DB0F24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9400" y="4108450"/>
                <a:ext cx="2597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r>
                  <a:rPr lang="en-US" altLang="en-US" sz="1600"/>
                  <a:t>8 bits</a:t>
                </a:r>
              </a:p>
            </p:txBody>
          </p:sp>
        </p:grpSp>
        <p:sp>
          <p:nvSpPr>
            <p:cNvPr id="31754" name="TextBox 64">
              <a:extLst>
                <a:ext uri="{FF2B5EF4-FFF2-40B4-BE49-F238E27FC236}">
                  <a16:creationId xmlns:a16="http://schemas.microsoft.com/office/drawing/2014/main" id="{746AF47D-769F-2E4E-BB3E-837FA77A5E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52673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15</a:t>
              </a:r>
            </a:p>
          </p:txBody>
        </p:sp>
        <p:sp>
          <p:nvSpPr>
            <p:cNvPr id="31755" name="TextBox 64">
              <a:extLst>
                <a:ext uri="{FF2B5EF4-FFF2-40B4-BE49-F238E27FC236}">
                  <a16:creationId xmlns:a16="http://schemas.microsoft.com/office/drawing/2014/main" id="{CB2B5564-C6B5-D74A-A8FB-3BD15D2EEE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51110" y="1601804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14</a:t>
              </a:r>
            </a:p>
          </p:txBody>
        </p:sp>
        <p:sp>
          <p:nvSpPr>
            <p:cNvPr id="31756" name="TextBox 64">
              <a:extLst>
                <a:ext uri="{FF2B5EF4-FFF2-40B4-BE49-F238E27FC236}">
                  <a16:creationId xmlns:a16="http://schemas.microsoft.com/office/drawing/2014/main" id="{7DF0866C-558F-CD49-9B37-DFDED41B79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4787" y="160538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13</a:t>
              </a:r>
            </a:p>
          </p:txBody>
        </p:sp>
        <p:sp>
          <p:nvSpPr>
            <p:cNvPr id="31757" name="TextBox 64">
              <a:extLst>
                <a:ext uri="{FF2B5EF4-FFF2-40B4-BE49-F238E27FC236}">
                  <a16:creationId xmlns:a16="http://schemas.microsoft.com/office/drawing/2014/main" id="{7A497595-7779-F64D-BCAE-D106BDCD24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32110" y="1602205"/>
              <a:ext cx="376239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12</a:t>
              </a:r>
            </a:p>
          </p:txBody>
        </p:sp>
        <p:sp>
          <p:nvSpPr>
            <p:cNvPr id="31758" name="TextBox 64">
              <a:extLst>
                <a:ext uri="{FF2B5EF4-FFF2-40B4-BE49-F238E27FC236}">
                  <a16:creationId xmlns:a16="http://schemas.microsoft.com/office/drawing/2014/main" id="{83BB8EF1-1D9B-934D-8F24-22E730207D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8940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11</a:t>
              </a:r>
            </a:p>
          </p:txBody>
        </p:sp>
        <p:sp>
          <p:nvSpPr>
            <p:cNvPr id="31759" name="TextBox 64">
              <a:extLst>
                <a:ext uri="{FF2B5EF4-FFF2-40B4-BE49-F238E27FC236}">
                  <a16:creationId xmlns:a16="http://schemas.microsoft.com/office/drawing/2014/main" id="{03688CB7-2147-1242-8069-0C00875568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377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10</a:t>
              </a:r>
            </a:p>
          </p:txBody>
        </p:sp>
        <p:sp>
          <p:nvSpPr>
            <p:cNvPr id="31760" name="TextBox 64">
              <a:extLst>
                <a:ext uri="{FF2B5EF4-FFF2-40B4-BE49-F238E27FC236}">
                  <a16:creationId xmlns:a16="http://schemas.microsoft.com/office/drawing/2014/main" id="{A156444E-6C09-B941-96BF-B47022B0EE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21054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9</a:t>
              </a:r>
            </a:p>
          </p:txBody>
        </p:sp>
        <p:sp>
          <p:nvSpPr>
            <p:cNvPr id="31761" name="TextBox 64">
              <a:extLst>
                <a:ext uri="{FF2B5EF4-FFF2-40B4-BE49-F238E27FC236}">
                  <a16:creationId xmlns:a16="http://schemas.microsoft.com/office/drawing/2014/main" id="{612767EE-772C-BB4E-8A6A-08E99BA1E0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89387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8</a:t>
              </a:r>
            </a:p>
          </p:txBody>
        </p:sp>
        <p:sp>
          <p:nvSpPr>
            <p:cNvPr id="31762" name="TextBox 64">
              <a:extLst>
                <a:ext uri="{FF2B5EF4-FFF2-40B4-BE49-F238E27FC236}">
                  <a16:creationId xmlns:a16="http://schemas.microsoft.com/office/drawing/2014/main" id="{E21E9354-B9B2-6F4F-ABA0-B03A8BFBB2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9600" y="1601403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7</a:t>
              </a:r>
            </a:p>
          </p:txBody>
        </p:sp>
        <p:sp>
          <p:nvSpPr>
            <p:cNvPr id="31763" name="TextBox 64">
              <a:extLst>
                <a:ext uri="{FF2B5EF4-FFF2-40B4-BE49-F238E27FC236}">
                  <a16:creationId xmlns:a16="http://schemas.microsoft.com/office/drawing/2014/main" id="{BDE72C9A-61D0-0042-BC2F-7591D5B681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86593" y="1604979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6</a:t>
              </a:r>
            </a:p>
          </p:txBody>
        </p:sp>
        <p:sp>
          <p:nvSpPr>
            <p:cNvPr id="31764" name="TextBox 64">
              <a:extLst>
                <a:ext uri="{FF2B5EF4-FFF2-40B4-BE49-F238E27FC236}">
                  <a16:creationId xmlns:a16="http://schemas.microsoft.com/office/drawing/2014/main" id="{AE78EF3E-30CE-A241-A046-885833F5F1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54565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2</a:t>
              </a:r>
            </a:p>
          </p:txBody>
        </p:sp>
        <p:sp>
          <p:nvSpPr>
            <p:cNvPr id="31765" name="TextBox 64">
              <a:extLst>
                <a:ext uri="{FF2B5EF4-FFF2-40B4-BE49-F238E27FC236}">
                  <a16:creationId xmlns:a16="http://schemas.microsoft.com/office/drawing/2014/main" id="{290DFC24-17AD-7E4E-9DFE-72EF858FAE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21558" y="1600200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1</a:t>
              </a:r>
            </a:p>
          </p:txBody>
        </p:sp>
        <p:sp>
          <p:nvSpPr>
            <p:cNvPr id="31766" name="TextBox 64">
              <a:extLst>
                <a:ext uri="{FF2B5EF4-FFF2-40B4-BE49-F238E27FC236}">
                  <a16:creationId xmlns:a16="http://schemas.microsoft.com/office/drawing/2014/main" id="{BE0586E5-5764-6946-B742-3273ED611A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88554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0</a:t>
              </a:r>
            </a:p>
          </p:txBody>
        </p:sp>
        <p:sp>
          <p:nvSpPr>
            <p:cNvPr id="31767" name="TextBox 64">
              <a:extLst>
                <a:ext uri="{FF2B5EF4-FFF2-40B4-BE49-F238E27FC236}">
                  <a16:creationId xmlns:a16="http://schemas.microsoft.com/office/drawing/2014/main" id="{7D6690A8-1E0B-594F-A672-AD82FA3FFE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53586" y="1603776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5</a:t>
              </a:r>
            </a:p>
          </p:txBody>
        </p:sp>
        <p:sp>
          <p:nvSpPr>
            <p:cNvPr id="31768" name="TextBox 64">
              <a:extLst>
                <a:ext uri="{FF2B5EF4-FFF2-40B4-BE49-F238E27FC236}">
                  <a16:creationId xmlns:a16="http://schemas.microsoft.com/office/drawing/2014/main" id="{D156AE94-DF38-F842-A948-957474D7B9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20579" y="1600585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4</a:t>
              </a:r>
            </a:p>
          </p:txBody>
        </p:sp>
        <p:sp>
          <p:nvSpPr>
            <p:cNvPr id="31769" name="TextBox 50">
              <a:extLst>
                <a:ext uri="{FF2B5EF4-FFF2-40B4-BE49-F238E27FC236}">
                  <a16:creationId xmlns:a16="http://schemas.microsoft.com/office/drawing/2014/main" id="{DE958D25-7880-A141-9451-7BD40768AB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87572" y="1604161"/>
              <a:ext cx="354013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/>
                <a:t>3</a:t>
              </a:r>
            </a:p>
          </p:txBody>
        </p:sp>
      </p:grp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A74F8DB6-CE4A-B44B-BB5E-6CEA0A4398F1}"/>
              </a:ext>
            </a:extLst>
          </p:cNvPr>
          <p:cNvSpPr txBox="1">
            <a:spLocks/>
          </p:cNvSpPr>
          <p:nvPr/>
        </p:nvSpPr>
        <p:spPr bwMode="auto">
          <a:xfrm>
            <a:off x="322263" y="2106613"/>
            <a:ext cx="3870325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kern="0" dirty="0">
                <a:latin typeface="Courier" charset="0"/>
                <a:ea typeface="Courier" charset="0"/>
                <a:cs typeface="Courier" charset="0"/>
              </a:rPr>
              <a:t>TRAP 0x23;</a:t>
            </a:r>
            <a:endParaRPr lang="de-CH" sz="20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54CCBBF3-00EC-684D-A487-751E04EEE8C8}"/>
              </a:ext>
            </a:extLst>
          </p:cNvPr>
          <p:cNvSpPr txBox="1">
            <a:spLocks/>
          </p:cNvSpPr>
          <p:nvPr/>
        </p:nvSpPr>
        <p:spPr bwMode="auto">
          <a:xfrm>
            <a:off x="260350" y="1676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LC-3 assembly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46DBEB0C-B348-7949-A49F-A4789F5B3008}"/>
              </a:ext>
            </a:extLst>
          </p:cNvPr>
          <p:cNvSpPr txBox="1">
            <a:spLocks/>
          </p:cNvSpPr>
          <p:nvPr/>
        </p:nvSpPr>
        <p:spPr bwMode="auto">
          <a:xfrm>
            <a:off x="4435475" y="16002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Machine Code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/>
      <p:bldP spid="3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Content Placeholder 2">
            <a:extLst>
              <a:ext uri="{FF2B5EF4-FFF2-40B4-BE49-F238E27FC236}">
                <a16:creationId xmlns:a16="http://schemas.microsoft.com/office/drawing/2014/main" id="{F9E91D46-2156-194A-A7DE-71F44569CD1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We use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conditional branch instructions</a:t>
            </a:r>
            <a:r>
              <a:rPr lang="en-US" altLang="en-US">
                <a:ea typeface="ＭＳ Ｐゴシック" panose="020B0600070205080204" pitchFamily="34" charset="-128"/>
              </a:rPr>
              <a:t> to create a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loops </a:t>
            </a:r>
            <a:r>
              <a:rPr lang="en-US" altLang="en-US">
                <a:ea typeface="ＭＳ Ｐゴシック" panose="020B0600070205080204" pitchFamily="34" charset="-128"/>
              </a:rPr>
              <a:t>and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if statements</a:t>
            </a:r>
          </a:p>
        </p:txBody>
      </p:sp>
      <p:sp>
        <p:nvSpPr>
          <p:cNvPr id="33795" name="Title 1">
            <a:extLst>
              <a:ext uri="{FF2B5EF4-FFF2-40B4-BE49-F238E27FC236}">
                <a16:creationId xmlns:a16="http://schemas.microsoft.com/office/drawing/2014/main" id="{02F340BD-76AF-5442-8D14-2A653F6E2A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Counting Occurrences of a Char in LC-3</a:t>
            </a:r>
          </a:p>
        </p:txBody>
      </p:sp>
      <p:sp>
        <p:nvSpPr>
          <p:cNvPr id="33796" name="Slide Number Placeholder 3">
            <a:extLst>
              <a:ext uri="{FF2B5EF4-FFF2-40B4-BE49-F238E27FC236}">
                <a16:creationId xmlns:a16="http://schemas.microsoft.com/office/drawing/2014/main" id="{90D1F004-DE51-7449-91B6-24767E75DB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559C42A-0CCC-524E-9888-6D4C24CBAAA9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33797" name="Group 3">
            <a:extLst>
              <a:ext uri="{FF2B5EF4-FFF2-40B4-BE49-F238E27FC236}">
                <a16:creationId xmlns:a16="http://schemas.microsoft.com/office/drawing/2014/main" id="{547D1ACC-A739-AE49-83DE-4A56DBBE8189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1843088"/>
            <a:ext cx="6934200" cy="4557712"/>
            <a:chOff x="304800" y="1409558"/>
            <a:chExt cx="6934200" cy="4557212"/>
          </a:xfrm>
        </p:grpSpPr>
        <p:pic>
          <p:nvPicPr>
            <p:cNvPr id="33847" name="Picture 1">
              <a:extLst>
                <a:ext uri="{FF2B5EF4-FFF2-40B4-BE49-F238E27FC236}">
                  <a16:creationId xmlns:a16="http://schemas.microsoft.com/office/drawing/2014/main" id="{EFD303B3-011C-BA41-ADF3-93A66B55B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" y="1409558"/>
              <a:ext cx="6629400" cy="4557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3848" name="Rectangle 2">
              <a:extLst>
                <a:ext uri="{FF2B5EF4-FFF2-40B4-BE49-F238E27FC236}">
                  <a16:creationId xmlns:a16="http://schemas.microsoft.com/office/drawing/2014/main" id="{3CBD8542-202F-AC42-A65D-8CFE12F80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2057400" cy="4267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29D6BDE7-5F3C-A54E-BB99-FE5DD2ADA77A}"/>
              </a:ext>
            </a:extLst>
          </p:cNvPr>
          <p:cNvSpPr txBox="1">
            <a:spLocks/>
          </p:cNvSpPr>
          <p:nvPr/>
        </p:nvSpPr>
        <p:spPr bwMode="auto">
          <a:xfrm>
            <a:off x="5143500" y="2093913"/>
            <a:ext cx="3162300" cy="207962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R2 = 0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initialize counter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9" name="Text Placeholder 7">
            <a:extLst>
              <a:ext uri="{FF2B5EF4-FFF2-40B4-BE49-F238E27FC236}">
                <a16:creationId xmlns:a16="http://schemas.microsoft.com/office/drawing/2014/main" id="{7B9F1A31-E26B-6B4A-AF00-D3B78FC16B5B}"/>
              </a:ext>
            </a:extLst>
          </p:cNvPr>
          <p:cNvSpPr txBox="1">
            <a:spLocks/>
          </p:cNvSpPr>
          <p:nvPr/>
        </p:nvSpPr>
        <p:spPr bwMode="auto">
          <a:xfrm>
            <a:off x="5143500" y="2297113"/>
            <a:ext cx="3162300" cy="22225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R3 = M[0x3012]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initial address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0" name="Text Placeholder 7">
            <a:extLst>
              <a:ext uri="{FF2B5EF4-FFF2-40B4-BE49-F238E27FC236}">
                <a16:creationId xmlns:a16="http://schemas.microsoft.com/office/drawing/2014/main" id="{E250F9E7-31CF-7F43-BA4F-8B2088E579D2}"/>
              </a:ext>
            </a:extLst>
          </p:cNvPr>
          <p:cNvSpPr txBox="1">
            <a:spLocks/>
          </p:cNvSpPr>
          <p:nvPr/>
        </p:nvSpPr>
        <p:spPr bwMode="auto">
          <a:xfrm>
            <a:off x="5143500" y="2511425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TRAP 0x23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input char to R0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2" name="Text Placeholder 7">
            <a:extLst>
              <a:ext uri="{FF2B5EF4-FFF2-40B4-BE49-F238E27FC236}">
                <a16:creationId xmlns:a16="http://schemas.microsoft.com/office/drawing/2014/main" id="{62248B31-4E77-124D-9109-4F0566FF4236}"/>
              </a:ext>
            </a:extLst>
          </p:cNvPr>
          <p:cNvSpPr txBox="1">
            <a:spLocks/>
          </p:cNvSpPr>
          <p:nvPr/>
        </p:nvSpPr>
        <p:spPr bwMode="auto">
          <a:xfrm>
            <a:off x="5143500" y="2719388"/>
            <a:ext cx="3162300" cy="214312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R1 = M[R3]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char from file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4" name="Text Placeholder 7">
            <a:extLst>
              <a:ext uri="{FF2B5EF4-FFF2-40B4-BE49-F238E27FC236}">
                <a16:creationId xmlns:a16="http://schemas.microsoft.com/office/drawing/2014/main" id="{1FE462C5-AB92-5246-B159-3BFCB87892FA}"/>
              </a:ext>
            </a:extLst>
          </p:cNvPr>
          <p:cNvSpPr txBox="1">
            <a:spLocks/>
          </p:cNvSpPr>
          <p:nvPr/>
        </p:nvSpPr>
        <p:spPr bwMode="auto">
          <a:xfrm>
            <a:off x="5143500" y="2928938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R4 = R1 </a:t>
            </a:r>
            <a:r>
              <a:rPr lang="mr-IN" altLang="en-US" sz="1400">
                <a:solidFill>
                  <a:schemeClr val="bg1"/>
                </a:solidFill>
              </a:rPr>
              <a:t>–</a:t>
            </a:r>
            <a:r>
              <a:rPr lang="en-US" altLang="en-US" sz="1400">
                <a:solidFill>
                  <a:schemeClr val="bg1"/>
                </a:solidFill>
              </a:rPr>
              <a:t> 4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char </a:t>
            </a:r>
            <a:r>
              <a:rPr lang="mr-IN" altLang="en-US" sz="1400">
                <a:solidFill>
                  <a:schemeClr val="bg1"/>
                </a:solidFill>
              </a:rPr>
              <a:t>–</a:t>
            </a:r>
            <a:r>
              <a:rPr lang="en-US" altLang="en-US" sz="1400">
                <a:solidFill>
                  <a:schemeClr val="bg1"/>
                </a:solidFill>
              </a:rPr>
              <a:t> EOT 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5" name="Text Placeholder 7">
            <a:extLst>
              <a:ext uri="{FF2B5EF4-FFF2-40B4-BE49-F238E27FC236}">
                <a16:creationId xmlns:a16="http://schemas.microsoft.com/office/drawing/2014/main" id="{815BA0EB-D695-C544-8B58-E6B17CCD93B8}"/>
              </a:ext>
            </a:extLst>
          </p:cNvPr>
          <p:cNvSpPr txBox="1">
            <a:spLocks/>
          </p:cNvSpPr>
          <p:nvPr/>
        </p:nvSpPr>
        <p:spPr bwMode="auto">
          <a:xfrm>
            <a:off x="5143500" y="3136900"/>
            <a:ext cx="3162300" cy="214313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BRz 0x300E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check if end of file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6" name="Text Placeholder 7">
            <a:extLst>
              <a:ext uri="{FF2B5EF4-FFF2-40B4-BE49-F238E27FC236}">
                <a16:creationId xmlns:a16="http://schemas.microsoft.com/office/drawing/2014/main" id="{2386E6E2-80FE-9345-AD48-26B076BE0D5A}"/>
              </a:ext>
            </a:extLst>
          </p:cNvPr>
          <p:cNvSpPr txBox="1">
            <a:spLocks/>
          </p:cNvSpPr>
          <p:nvPr/>
        </p:nvSpPr>
        <p:spPr bwMode="auto">
          <a:xfrm>
            <a:off x="5143500" y="3344863"/>
            <a:ext cx="3162300" cy="214312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R1 = NOT(R1) 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3724470A-6A19-CA4F-BF40-12F6E0C26E0A}"/>
              </a:ext>
            </a:extLst>
          </p:cNvPr>
          <p:cNvSpPr txBox="1">
            <a:spLocks/>
          </p:cNvSpPr>
          <p:nvPr/>
        </p:nvSpPr>
        <p:spPr bwMode="auto">
          <a:xfrm>
            <a:off x="5143500" y="3559175"/>
            <a:ext cx="3162300" cy="214313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R1 = R1 + 1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8" name="Text Placeholder 7">
            <a:extLst>
              <a:ext uri="{FF2B5EF4-FFF2-40B4-BE49-F238E27FC236}">
                <a16:creationId xmlns:a16="http://schemas.microsoft.com/office/drawing/2014/main" id="{68F88ABE-1F6E-8A4C-A7B3-41CA4691420E}"/>
              </a:ext>
            </a:extLst>
          </p:cNvPr>
          <p:cNvSpPr txBox="1">
            <a:spLocks/>
          </p:cNvSpPr>
          <p:nvPr/>
        </p:nvSpPr>
        <p:spPr bwMode="auto">
          <a:xfrm>
            <a:off x="5137150" y="3775075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R1 = R1 + R0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9" name="Text Placeholder 7">
            <a:extLst>
              <a:ext uri="{FF2B5EF4-FFF2-40B4-BE49-F238E27FC236}">
                <a16:creationId xmlns:a16="http://schemas.microsoft.com/office/drawing/2014/main" id="{AAC43398-CC34-6E4A-B23A-E6DE3189A281}"/>
              </a:ext>
            </a:extLst>
          </p:cNvPr>
          <p:cNvSpPr txBox="1">
            <a:spLocks/>
          </p:cNvSpPr>
          <p:nvPr/>
        </p:nvSpPr>
        <p:spPr bwMode="auto">
          <a:xfrm>
            <a:off x="6400800" y="3352800"/>
            <a:ext cx="1828800" cy="6604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// subtract char from file from input char for comparison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0" name="Text Placeholder 7">
            <a:extLst>
              <a:ext uri="{FF2B5EF4-FFF2-40B4-BE49-F238E27FC236}">
                <a16:creationId xmlns:a16="http://schemas.microsoft.com/office/drawing/2014/main" id="{203EA7E9-DB8E-9845-BA2D-C0762FC2AD8D}"/>
              </a:ext>
            </a:extLst>
          </p:cNvPr>
          <p:cNvSpPr txBox="1">
            <a:spLocks/>
          </p:cNvSpPr>
          <p:nvPr/>
        </p:nvSpPr>
        <p:spPr bwMode="auto">
          <a:xfrm>
            <a:off x="5143500" y="3990975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BRnp 0x300B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1" name="Text Placeholder 7">
            <a:extLst>
              <a:ext uri="{FF2B5EF4-FFF2-40B4-BE49-F238E27FC236}">
                <a16:creationId xmlns:a16="http://schemas.microsoft.com/office/drawing/2014/main" id="{993BC481-5313-C144-8D56-58C5D70BCE91}"/>
              </a:ext>
            </a:extLst>
          </p:cNvPr>
          <p:cNvSpPr txBox="1">
            <a:spLocks/>
          </p:cNvSpPr>
          <p:nvPr/>
        </p:nvSpPr>
        <p:spPr bwMode="auto">
          <a:xfrm>
            <a:off x="5137150" y="4206875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R2 = R2 + 1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increment the counter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2" name="Text Placeholder 7">
            <a:extLst>
              <a:ext uri="{FF2B5EF4-FFF2-40B4-BE49-F238E27FC236}">
                <a16:creationId xmlns:a16="http://schemas.microsoft.com/office/drawing/2014/main" id="{39A6D25A-D33B-8841-82A2-A10822376400}"/>
              </a:ext>
            </a:extLst>
          </p:cNvPr>
          <p:cNvSpPr txBox="1">
            <a:spLocks/>
          </p:cNvSpPr>
          <p:nvPr/>
        </p:nvSpPr>
        <p:spPr bwMode="auto">
          <a:xfrm>
            <a:off x="5143500" y="4422775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R3 = R3 + 1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increment address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3" name="Text Placeholder 7">
            <a:extLst>
              <a:ext uri="{FF2B5EF4-FFF2-40B4-BE49-F238E27FC236}">
                <a16:creationId xmlns:a16="http://schemas.microsoft.com/office/drawing/2014/main" id="{4B10BE1D-B5CA-3D4C-A858-3416190FF857}"/>
              </a:ext>
            </a:extLst>
          </p:cNvPr>
          <p:cNvSpPr txBox="1">
            <a:spLocks/>
          </p:cNvSpPr>
          <p:nvPr/>
        </p:nvSpPr>
        <p:spPr bwMode="auto">
          <a:xfrm>
            <a:off x="5143500" y="4633913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R1 = M[R3]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char from file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4" name="Text Placeholder 7">
            <a:extLst>
              <a:ext uri="{FF2B5EF4-FFF2-40B4-BE49-F238E27FC236}">
                <a16:creationId xmlns:a16="http://schemas.microsoft.com/office/drawing/2014/main" id="{61C12251-338A-C64E-AC7D-F7E0C3B2D564}"/>
              </a:ext>
            </a:extLst>
          </p:cNvPr>
          <p:cNvSpPr txBox="1">
            <a:spLocks/>
          </p:cNvSpPr>
          <p:nvPr/>
        </p:nvSpPr>
        <p:spPr bwMode="auto">
          <a:xfrm>
            <a:off x="5143500" y="4843463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BRnzp 0x3004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5" name="Text Placeholder 7">
            <a:extLst>
              <a:ext uri="{FF2B5EF4-FFF2-40B4-BE49-F238E27FC236}">
                <a16:creationId xmlns:a16="http://schemas.microsoft.com/office/drawing/2014/main" id="{7736F8D5-3911-8F45-86B2-3206A4C632F9}"/>
              </a:ext>
            </a:extLst>
          </p:cNvPr>
          <p:cNvSpPr txBox="1">
            <a:spLocks/>
          </p:cNvSpPr>
          <p:nvPr/>
        </p:nvSpPr>
        <p:spPr bwMode="auto">
          <a:xfrm>
            <a:off x="5143500" y="5051425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R0 = M[0x3013] 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6" name="Text Placeholder 7">
            <a:extLst>
              <a:ext uri="{FF2B5EF4-FFF2-40B4-BE49-F238E27FC236}">
                <a16:creationId xmlns:a16="http://schemas.microsoft.com/office/drawing/2014/main" id="{97CB8148-DA26-834E-AFF3-CDA59BEB8FC2}"/>
              </a:ext>
            </a:extLst>
          </p:cNvPr>
          <p:cNvSpPr txBox="1">
            <a:spLocks/>
          </p:cNvSpPr>
          <p:nvPr/>
        </p:nvSpPr>
        <p:spPr bwMode="auto">
          <a:xfrm>
            <a:off x="5143500" y="5267325"/>
            <a:ext cx="3162300" cy="214313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R0 = R0 + R2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7" name="Text Placeholder 7">
            <a:extLst>
              <a:ext uri="{FF2B5EF4-FFF2-40B4-BE49-F238E27FC236}">
                <a16:creationId xmlns:a16="http://schemas.microsoft.com/office/drawing/2014/main" id="{4CEE62A6-A5E2-874E-BDF5-350AA642EADA}"/>
              </a:ext>
            </a:extLst>
          </p:cNvPr>
          <p:cNvSpPr txBox="1">
            <a:spLocks/>
          </p:cNvSpPr>
          <p:nvPr/>
        </p:nvSpPr>
        <p:spPr bwMode="auto">
          <a:xfrm>
            <a:off x="5143500" y="5483225"/>
            <a:ext cx="3162300" cy="214313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TRAP 0x21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8" name="Text Placeholder 7">
            <a:extLst>
              <a:ext uri="{FF2B5EF4-FFF2-40B4-BE49-F238E27FC236}">
                <a16:creationId xmlns:a16="http://schemas.microsoft.com/office/drawing/2014/main" id="{A1D76EBF-15DF-6D4C-B7E2-64699FFEF2EB}"/>
              </a:ext>
            </a:extLst>
          </p:cNvPr>
          <p:cNvSpPr txBox="1">
            <a:spLocks/>
          </p:cNvSpPr>
          <p:nvPr/>
        </p:nvSpPr>
        <p:spPr bwMode="auto">
          <a:xfrm>
            <a:off x="5137150" y="5678488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TRAP 0x25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9" name="Text Placeholder 7">
            <a:extLst>
              <a:ext uri="{FF2B5EF4-FFF2-40B4-BE49-F238E27FC236}">
                <a16:creationId xmlns:a16="http://schemas.microsoft.com/office/drawing/2014/main" id="{9CF833BF-ADEF-0B43-9F92-6DC7F98AAE49}"/>
              </a:ext>
            </a:extLst>
          </p:cNvPr>
          <p:cNvSpPr txBox="1">
            <a:spLocks/>
          </p:cNvSpPr>
          <p:nvPr/>
        </p:nvSpPr>
        <p:spPr bwMode="auto">
          <a:xfrm>
            <a:off x="6564313" y="5168900"/>
            <a:ext cx="1665287" cy="6318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output counter to monitor with TRAP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FB2C9CAB-7E7F-894D-B25A-01845757C80F}"/>
              </a:ext>
            </a:extLst>
          </p:cNvPr>
          <p:cNvSpPr txBox="1">
            <a:spLocks/>
          </p:cNvSpPr>
          <p:nvPr/>
        </p:nvSpPr>
        <p:spPr bwMode="auto">
          <a:xfrm>
            <a:off x="1038225" y="6092825"/>
            <a:ext cx="4095750" cy="2286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ASCII TEMPLATE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EC16E88B-05DE-D44C-A208-2AC21CFE49C6}"/>
              </a:ext>
            </a:extLst>
          </p:cNvPr>
          <p:cNvSpPr>
            <a:spLocks/>
          </p:cNvSpPr>
          <p:nvPr/>
        </p:nvSpPr>
        <p:spPr bwMode="auto">
          <a:xfrm>
            <a:off x="6564313" y="3000375"/>
            <a:ext cx="2182812" cy="2016125"/>
          </a:xfrm>
          <a:custGeom>
            <a:avLst/>
            <a:gdLst>
              <a:gd name="T0" fmla="*/ 0 w 2183239"/>
              <a:gd name="T1" fmla="*/ 1961065 h 2016894"/>
              <a:gd name="T2" fmla="*/ 1470074 w 2183239"/>
              <a:gd name="T3" fmla="*/ 1961065 h 2016894"/>
              <a:gd name="T4" fmla="*/ 2123442 w 2183239"/>
              <a:gd name="T5" fmla="*/ 1452673 h 2016894"/>
              <a:gd name="T6" fmla="*/ 2113832 w 2183239"/>
              <a:gd name="T7" fmla="*/ 292006 h 2016894"/>
              <a:gd name="T8" fmla="*/ 1854409 w 2183239"/>
              <a:gd name="T9" fmla="*/ 23423 h 2016894"/>
              <a:gd name="T10" fmla="*/ 941620 w 2183239"/>
              <a:gd name="T11" fmla="*/ 13834 h 201689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83239" h="2016894">
                <a:moveTo>
                  <a:pt x="0" y="1967807"/>
                </a:moveTo>
                <a:cubicBezTo>
                  <a:pt x="559067" y="2010318"/>
                  <a:pt x="1118135" y="2052830"/>
                  <a:pt x="1472666" y="1967807"/>
                </a:cubicBezTo>
                <a:cubicBezTo>
                  <a:pt x="1827197" y="1882784"/>
                  <a:pt x="2019702" y="1736801"/>
                  <a:pt x="2127184" y="1457668"/>
                </a:cubicBezTo>
                <a:cubicBezTo>
                  <a:pt x="2234666" y="1178535"/>
                  <a:pt x="2162476" y="532038"/>
                  <a:pt x="2117558" y="293011"/>
                </a:cubicBezTo>
                <a:cubicBezTo>
                  <a:pt x="2072640" y="53984"/>
                  <a:pt x="2053390" y="70026"/>
                  <a:pt x="1857676" y="23504"/>
                </a:cubicBezTo>
                <a:cubicBezTo>
                  <a:pt x="1661962" y="-23018"/>
                  <a:pt x="943276" y="13879"/>
                  <a:pt x="943276" y="13879"/>
                </a:cubicBezTo>
              </a:path>
            </a:pathLst>
          </a:custGeom>
          <a:noFill/>
          <a:ln w="25400" cap="flat" cmpd="sng">
            <a:solidFill>
              <a:srgbClr val="0432F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93190F9-9EA3-0D46-9264-7597F94B3866}"/>
              </a:ext>
            </a:extLst>
          </p:cNvPr>
          <p:cNvGrpSpPr>
            <a:grpSpLocks/>
          </p:cNvGrpSpPr>
          <p:nvPr/>
        </p:nvGrpSpPr>
        <p:grpSpPr bwMode="auto">
          <a:xfrm>
            <a:off x="6737350" y="2986088"/>
            <a:ext cx="2379663" cy="2193925"/>
            <a:chOff x="6737684" y="2551764"/>
            <a:chExt cx="2380070" cy="2193491"/>
          </a:xfrm>
        </p:grpSpPr>
        <p:sp>
          <p:nvSpPr>
            <p:cNvPr id="33845" name="Text Placeholder 7">
              <a:extLst>
                <a:ext uri="{FF2B5EF4-FFF2-40B4-BE49-F238E27FC236}">
                  <a16:creationId xmlns:a16="http://schemas.microsoft.com/office/drawing/2014/main" id="{5515E055-7777-4F4B-9786-C0B0988EFB6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698650" y="2551764"/>
              <a:ext cx="419104" cy="3525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200">
                  <a:solidFill>
                    <a:srgbClr val="FF0000"/>
                  </a:solidFill>
                </a:rPr>
                <a:t>?</a:t>
              </a:r>
              <a:endParaRPr lang="de-CH" altLang="en-US" sz="2200">
                <a:solidFill>
                  <a:srgbClr val="FF0000"/>
                </a:solidFill>
              </a:endParaRPr>
            </a:p>
          </p:txBody>
        </p:sp>
        <p:sp>
          <p:nvSpPr>
            <p:cNvPr id="33846" name="Freeform 6">
              <a:extLst>
                <a:ext uri="{FF2B5EF4-FFF2-40B4-BE49-F238E27FC236}">
                  <a16:creationId xmlns:a16="http://schemas.microsoft.com/office/drawing/2014/main" id="{17469837-507E-E445-BE82-AA2F40A9F7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7684" y="2738081"/>
              <a:ext cx="2178150" cy="2007174"/>
            </a:xfrm>
            <a:custGeom>
              <a:avLst/>
              <a:gdLst>
                <a:gd name="T0" fmla="*/ 1270535 w 2178150"/>
                <a:gd name="T1" fmla="*/ 91746 h 2007174"/>
                <a:gd name="T2" fmla="*/ 2030931 w 2178150"/>
                <a:gd name="T3" fmla="*/ 101372 h 2007174"/>
                <a:gd name="T4" fmla="*/ 2156059 w 2178150"/>
                <a:gd name="T5" fmla="*/ 1121650 h 2007174"/>
                <a:gd name="T6" fmla="*/ 1742173 w 2178150"/>
                <a:gd name="T7" fmla="*/ 1930172 h 2007174"/>
                <a:gd name="T8" fmla="*/ 0 w 2178150"/>
                <a:gd name="T9" fmla="*/ 2007174 h 20071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8150" h="2007174">
                  <a:moveTo>
                    <a:pt x="1270535" y="91746"/>
                  </a:moveTo>
                  <a:cubicBezTo>
                    <a:pt x="1576939" y="10733"/>
                    <a:pt x="1883344" y="-70279"/>
                    <a:pt x="2030931" y="101372"/>
                  </a:cubicBezTo>
                  <a:cubicBezTo>
                    <a:pt x="2178518" y="273023"/>
                    <a:pt x="2204185" y="816850"/>
                    <a:pt x="2156059" y="1121650"/>
                  </a:cubicBezTo>
                  <a:cubicBezTo>
                    <a:pt x="2107933" y="1426450"/>
                    <a:pt x="2101516" y="1782585"/>
                    <a:pt x="1742173" y="1930172"/>
                  </a:cubicBezTo>
                  <a:cubicBezTo>
                    <a:pt x="1382830" y="2077759"/>
                    <a:pt x="94648" y="1952631"/>
                    <a:pt x="0" y="2007174"/>
                  </a:cubicBezTo>
                </a:path>
              </a:pathLst>
            </a:custGeom>
            <a:noFill/>
            <a:ln w="25400" cap="flat" cmpd="sng">
              <a:solidFill>
                <a:srgbClr val="FF0000"/>
              </a:solidFill>
              <a:prstDash val="dash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7B80DF9-E0C7-7243-AC2E-123933A8C78D}"/>
              </a:ext>
            </a:extLst>
          </p:cNvPr>
          <p:cNvGrpSpPr>
            <a:grpSpLocks/>
          </p:cNvGrpSpPr>
          <p:nvPr/>
        </p:nvGrpSpPr>
        <p:grpSpPr bwMode="auto">
          <a:xfrm>
            <a:off x="6516688" y="3762375"/>
            <a:ext cx="2203450" cy="833438"/>
            <a:chOff x="6516303" y="3328407"/>
            <a:chExt cx="2203758" cy="832600"/>
          </a:xfrm>
        </p:grpSpPr>
        <p:sp>
          <p:nvSpPr>
            <p:cNvPr id="33843" name="Freeform 9">
              <a:extLst>
                <a:ext uri="{FF2B5EF4-FFF2-40B4-BE49-F238E27FC236}">
                  <a16:creationId xmlns:a16="http://schemas.microsoft.com/office/drawing/2014/main" id="{7E27A4B3-AF50-DB40-901D-F59B41C1B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6303" y="3632825"/>
              <a:ext cx="2050842" cy="528182"/>
            </a:xfrm>
            <a:custGeom>
              <a:avLst/>
              <a:gdLst>
                <a:gd name="T0" fmla="*/ 0 w 2050842"/>
                <a:gd name="T1" fmla="*/ 34400 h 528182"/>
                <a:gd name="T2" fmla="*/ 1944303 w 2050842"/>
                <a:gd name="T3" fmla="*/ 44026 h 528182"/>
                <a:gd name="T4" fmla="*/ 1761423 w 2050842"/>
                <a:gd name="T5" fmla="*/ 467537 h 528182"/>
                <a:gd name="T6" fmla="*/ 1472665 w 2050842"/>
                <a:gd name="T7" fmla="*/ 525289 h 52818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50842" h="528182">
                  <a:moveTo>
                    <a:pt x="0" y="34400"/>
                  </a:moveTo>
                  <a:cubicBezTo>
                    <a:pt x="825366" y="3118"/>
                    <a:pt x="1650732" y="-28164"/>
                    <a:pt x="1944303" y="44026"/>
                  </a:cubicBezTo>
                  <a:cubicBezTo>
                    <a:pt x="2237874" y="116216"/>
                    <a:pt x="1840029" y="387327"/>
                    <a:pt x="1761423" y="467537"/>
                  </a:cubicBezTo>
                  <a:cubicBezTo>
                    <a:pt x="1682817" y="547747"/>
                    <a:pt x="1472665" y="525289"/>
                    <a:pt x="1472665" y="525289"/>
                  </a:cubicBezTo>
                </a:path>
              </a:pathLst>
            </a:custGeom>
            <a:noFill/>
            <a:ln w="25400" cap="flat" cmpd="sng">
              <a:solidFill>
                <a:srgbClr val="FF0000"/>
              </a:solidFill>
              <a:prstDash val="dash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844" name="Text Placeholder 7">
              <a:extLst>
                <a:ext uri="{FF2B5EF4-FFF2-40B4-BE49-F238E27FC236}">
                  <a16:creationId xmlns:a16="http://schemas.microsoft.com/office/drawing/2014/main" id="{D3A867D8-6999-D846-BE32-4EDC3F87A3D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300957" y="3328407"/>
              <a:ext cx="419104" cy="3525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200">
                  <a:solidFill>
                    <a:srgbClr val="FF0000"/>
                  </a:solidFill>
                </a:rPr>
                <a:t>?</a:t>
              </a:r>
              <a:endParaRPr lang="de-CH" altLang="en-US" sz="2200">
                <a:solidFill>
                  <a:srgbClr val="FF0000"/>
                </a:solidFill>
              </a:endParaRPr>
            </a:p>
          </p:txBody>
        </p:sp>
      </p:grp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36BEE4E7-070D-1343-8696-5CCE1D34ABE8}"/>
              </a:ext>
            </a:extLst>
          </p:cNvPr>
          <p:cNvSpPr txBox="1">
            <a:spLocks/>
          </p:cNvSpPr>
          <p:nvPr/>
        </p:nvSpPr>
        <p:spPr bwMode="auto">
          <a:xfrm>
            <a:off x="1035050" y="2093913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AND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0DD92197-ACD8-994F-82D1-840E1833ADA2}"/>
              </a:ext>
            </a:extLst>
          </p:cNvPr>
          <p:cNvSpPr txBox="1">
            <a:spLocks/>
          </p:cNvSpPr>
          <p:nvPr/>
        </p:nvSpPr>
        <p:spPr bwMode="auto">
          <a:xfrm>
            <a:off x="1035050" y="231140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10F35EF6-DFF8-8645-9DFA-1222136CCDF4}"/>
              </a:ext>
            </a:extLst>
          </p:cNvPr>
          <p:cNvSpPr txBox="1">
            <a:spLocks/>
          </p:cNvSpPr>
          <p:nvPr/>
        </p:nvSpPr>
        <p:spPr bwMode="auto">
          <a:xfrm>
            <a:off x="1035050" y="251460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TRAP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4D38F779-C6E2-3B47-8132-F00A2785A082}"/>
              </a:ext>
            </a:extLst>
          </p:cNvPr>
          <p:cNvSpPr txBox="1">
            <a:spLocks/>
          </p:cNvSpPr>
          <p:nvPr/>
        </p:nvSpPr>
        <p:spPr bwMode="auto">
          <a:xfrm>
            <a:off x="1047750" y="271780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LDR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E5BC214A-B657-D041-A7AD-272FDF09BFF9}"/>
              </a:ext>
            </a:extLst>
          </p:cNvPr>
          <p:cNvSpPr txBox="1">
            <a:spLocks/>
          </p:cNvSpPr>
          <p:nvPr/>
        </p:nvSpPr>
        <p:spPr bwMode="auto">
          <a:xfrm>
            <a:off x="1035050" y="293370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B9507C35-4EA2-CF49-A456-BEF162AF1970}"/>
              </a:ext>
            </a:extLst>
          </p:cNvPr>
          <p:cNvSpPr txBox="1">
            <a:spLocks/>
          </p:cNvSpPr>
          <p:nvPr/>
        </p:nvSpPr>
        <p:spPr bwMode="auto">
          <a:xfrm>
            <a:off x="1035050" y="314960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9A669055-C389-6F4A-BA92-C9750B2A5013}"/>
              </a:ext>
            </a:extLst>
          </p:cNvPr>
          <p:cNvSpPr txBox="1">
            <a:spLocks/>
          </p:cNvSpPr>
          <p:nvPr/>
        </p:nvSpPr>
        <p:spPr bwMode="auto">
          <a:xfrm>
            <a:off x="1047750" y="3355975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NOT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A25FAAE7-01E3-A540-B411-40DA928CD15D}"/>
              </a:ext>
            </a:extLst>
          </p:cNvPr>
          <p:cNvSpPr txBox="1">
            <a:spLocks/>
          </p:cNvSpPr>
          <p:nvPr/>
        </p:nvSpPr>
        <p:spPr bwMode="auto">
          <a:xfrm>
            <a:off x="1047750" y="3571875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F2ADBA04-A6E5-8647-9505-8F5D82BDD3AF}"/>
              </a:ext>
            </a:extLst>
          </p:cNvPr>
          <p:cNvSpPr txBox="1">
            <a:spLocks/>
          </p:cNvSpPr>
          <p:nvPr/>
        </p:nvSpPr>
        <p:spPr bwMode="auto">
          <a:xfrm>
            <a:off x="1047750" y="3783013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7" name="Text Placeholder 7">
            <a:extLst>
              <a:ext uri="{FF2B5EF4-FFF2-40B4-BE49-F238E27FC236}">
                <a16:creationId xmlns:a16="http://schemas.microsoft.com/office/drawing/2014/main" id="{75CE8670-5C56-8A43-A301-29FEBF132BEE}"/>
              </a:ext>
            </a:extLst>
          </p:cNvPr>
          <p:cNvSpPr txBox="1">
            <a:spLocks/>
          </p:cNvSpPr>
          <p:nvPr/>
        </p:nvSpPr>
        <p:spPr bwMode="auto">
          <a:xfrm>
            <a:off x="1035050" y="399415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3F8103DD-BD9B-6840-A1E3-1EA08DE0A194}"/>
              </a:ext>
            </a:extLst>
          </p:cNvPr>
          <p:cNvSpPr txBox="1">
            <a:spLocks/>
          </p:cNvSpPr>
          <p:nvPr/>
        </p:nvSpPr>
        <p:spPr bwMode="auto">
          <a:xfrm>
            <a:off x="1047750" y="420370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EAA068B4-F805-644E-A184-80DB04A22F16}"/>
              </a:ext>
            </a:extLst>
          </p:cNvPr>
          <p:cNvSpPr txBox="1">
            <a:spLocks/>
          </p:cNvSpPr>
          <p:nvPr/>
        </p:nvSpPr>
        <p:spPr bwMode="auto">
          <a:xfrm>
            <a:off x="1035050" y="4411663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B1D1F1FC-8DA9-0C4C-AA6F-460D0C13E8BF}"/>
              </a:ext>
            </a:extLst>
          </p:cNvPr>
          <p:cNvSpPr txBox="1">
            <a:spLocks/>
          </p:cNvSpPr>
          <p:nvPr/>
        </p:nvSpPr>
        <p:spPr bwMode="auto">
          <a:xfrm>
            <a:off x="1047750" y="462438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LDR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1" name="Text Placeholder 7">
            <a:extLst>
              <a:ext uri="{FF2B5EF4-FFF2-40B4-BE49-F238E27FC236}">
                <a16:creationId xmlns:a16="http://schemas.microsoft.com/office/drawing/2014/main" id="{0A301369-5683-574A-9C19-3DE02CD16240}"/>
              </a:ext>
            </a:extLst>
          </p:cNvPr>
          <p:cNvSpPr txBox="1">
            <a:spLocks/>
          </p:cNvSpPr>
          <p:nvPr/>
        </p:nvSpPr>
        <p:spPr bwMode="auto">
          <a:xfrm>
            <a:off x="1047750" y="484028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EF731A10-668E-A744-9D2B-3ECFFDAD1B53}"/>
              </a:ext>
            </a:extLst>
          </p:cNvPr>
          <p:cNvSpPr txBox="1">
            <a:spLocks/>
          </p:cNvSpPr>
          <p:nvPr/>
        </p:nvSpPr>
        <p:spPr bwMode="auto">
          <a:xfrm>
            <a:off x="1035050" y="504983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3" name="Text Placeholder 7">
            <a:extLst>
              <a:ext uri="{FF2B5EF4-FFF2-40B4-BE49-F238E27FC236}">
                <a16:creationId xmlns:a16="http://schemas.microsoft.com/office/drawing/2014/main" id="{82AED7F8-5C51-6044-A448-8612448AFE24}"/>
              </a:ext>
            </a:extLst>
          </p:cNvPr>
          <p:cNvSpPr txBox="1">
            <a:spLocks/>
          </p:cNvSpPr>
          <p:nvPr/>
        </p:nvSpPr>
        <p:spPr bwMode="auto">
          <a:xfrm>
            <a:off x="1035050" y="526573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4" name="Text Placeholder 7">
            <a:extLst>
              <a:ext uri="{FF2B5EF4-FFF2-40B4-BE49-F238E27FC236}">
                <a16:creationId xmlns:a16="http://schemas.microsoft.com/office/drawing/2014/main" id="{D93E46A2-7E3F-4944-B952-66E23477FA6B}"/>
              </a:ext>
            </a:extLst>
          </p:cNvPr>
          <p:cNvSpPr txBox="1">
            <a:spLocks/>
          </p:cNvSpPr>
          <p:nvPr/>
        </p:nvSpPr>
        <p:spPr bwMode="auto">
          <a:xfrm>
            <a:off x="1041400" y="547528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TRAP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68001A63-36F4-F84E-A5EB-91BF1D4659C7}"/>
              </a:ext>
            </a:extLst>
          </p:cNvPr>
          <p:cNvSpPr txBox="1">
            <a:spLocks/>
          </p:cNvSpPr>
          <p:nvPr/>
        </p:nvSpPr>
        <p:spPr bwMode="auto">
          <a:xfrm>
            <a:off x="1035050" y="5681663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AND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6" name="Text Placeholder 7">
            <a:extLst>
              <a:ext uri="{FF2B5EF4-FFF2-40B4-BE49-F238E27FC236}">
                <a16:creationId xmlns:a16="http://schemas.microsoft.com/office/drawing/2014/main" id="{BD42659B-3F6F-ED47-85D0-987F11649B17}"/>
              </a:ext>
            </a:extLst>
          </p:cNvPr>
          <p:cNvSpPr txBox="1">
            <a:spLocks/>
          </p:cNvSpPr>
          <p:nvPr/>
        </p:nvSpPr>
        <p:spPr bwMode="auto">
          <a:xfrm>
            <a:off x="2292350" y="3148013"/>
            <a:ext cx="831850" cy="20637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      z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7" name="Text Placeholder 7">
            <a:extLst>
              <a:ext uri="{FF2B5EF4-FFF2-40B4-BE49-F238E27FC236}">
                <a16:creationId xmlns:a16="http://schemas.microsoft.com/office/drawing/2014/main" id="{308742FF-1D5D-8A48-B2F2-4272C5AB9628}"/>
              </a:ext>
            </a:extLst>
          </p:cNvPr>
          <p:cNvSpPr txBox="1">
            <a:spLocks/>
          </p:cNvSpPr>
          <p:nvPr/>
        </p:nvSpPr>
        <p:spPr bwMode="auto">
          <a:xfrm>
            <a:off x="2292350" y="3992563"/>
            <a:ext cx="831850" cy="20637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n        p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8" name="Text Placeholder 7">
            <a:extLst>
              <a:ext uri="{FF2B5EF4-FFF2-40B4-BE49-F238E27FC236}">
                <a16:creationId xmlns:a16="http://schemas.microsoft.com/office/drawing/2014/main" id="{496A87D9-DF53-CB47-895D-6493D06BAA09}"/>
              </a:ext>
            </a:extLst>
          </p:cNvPr>
          <p:cNvSpPr txBox="1">
            <a:spLocks/>
          </p:cNvSpPr>
          <p:nvPr/>
        </p:nvSpPr>
        <p:spPr bwMode="auto">
          <a:xfrm>
            <a:off x="2286000" y="4832350"/>
            <a:ext cx="914400" cy="20637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n    z   p</a:t>
            </a:r>
            <a:endParaRPr lang="de-CH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 nodeType="clickPar">
                      <p:stCondLst>
                        <p:cond delay="indefinite"/>
                      </p:stCondLst>
                      <p:childTnLst>
                        <p:par>
                          <p:cTn id="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 nodeType="clickPar">
                      <p:stCondLst>
                        <p:cond delay="indefinite"/>
                      </p:stCondLst>
                      <p:childTnLst>
                        <p:par>
                          <p:cTn id="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 nodeType="clickPar">
                      <p:stCondLst>
                        <p:cond delay="indefinite"/>
                      </p:stCondLst>
                      <p:childTnLst>
                        <p:par>
                          <p:cTn id="1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59" grpId="0" animBg="1"/>
      <p:bldP spid="60" grpId="0" animBg="1"/>
      <p:bldP spid="62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26" grpId="0" animBg="1"/>
      <p:bldP spid="36" grpId="0" animBg="1"/>
      <p:bldP spid="37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Content Placeholder 2">
            <a:extLst>
              <a:ext uri="{FF2B5EF4-FFF2-40B4-BE49-F238E27FC236}">
                <a16:creationId xmlns:a16="http://schemas.microsoft.com/office/drawing/2014/main" id="{D35263E5-C164-F44C-BCC5-7E86B753C9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Let us do some reverse engineering to identify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conditional constructs</a:t>
            </a:r>
            <a:r>
              <a:rPr lang="en-US" altLang="en-US">
                <a:ea typeface="ＭＳ Ｐゴシック" panose="020B0600070205080204" pitchFamily="34" charset="-128"/>
              </a:rPr>
              <a:t> and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iterative constructs</a:t>
            </a: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5843" name="Title 1">
            <a:extLst>
              <a:ext uri="{FF2B5EF4-FFF2-40B4-BE49-F238E27FC236}">
                <a16:creationId xmlns:a16="http://schemas.microsoft.com/office/drawing/2014/main" id="{5775AE93-DD52-4D4C-A8B3-14B04DA767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Programming Constructs in LC-3</a:t>
            </a:r>
          </a:p>
        </p:txBody>
      </p:sp>
      <p:sp>
        <p:nvSpPr>
          <p:cNvPr id="35844" name="Slide Number Placeholder 3">
            <a:extLst>
              <a:ext uri="{FF2B5EF4-FFF2-40B4-BE49-F238E27FC236}">
                <a16:creationId xmlns:a16="http://schemas.microsoft.com/office/drawing/2014/main" id="{6498B1C5-2E5D-5D44-ADAC-2A4271D215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32AAE93-153A-614F-B798-71BDBD769BA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35845" name="Group 3">
            <a:extLst>
              <a:ext uri="{FF2B5EF4-FFF2-40B4-BE49-F238E27FC236}">
                <a16:creationId xmlns:a16="http://schemas.microsoft.com/office/drawing/2014/main" id="{C82F7C61-B1A8-8E4C-AFE1-A6840D80C6D5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1828800"/>
            <a:ext cx="6934200" cy="4557713"/>
            <a:chOff x="304800" y="1409558"/>
            <a:chExt cx="6934200" cy="4557212"/>
          </a:xfrm>
        </p:grpSpPr>
        <p:pic>
          <p:nvPicPr>
            <p:cNvPr id="35885" name="Picture 1">
              <a:extLst>
                <a:ext uri="{FF2B5EF4-FFF2-40B4-BE49-F238E27FC236}">
                  <a16:creationId xmlns:a16="http://schemas.microsoft.com/office/drawing/2014/main" id="{3E019FEF-6A11-8141-9338-598135EA24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" y="1409558"/>
              <a:ext cx="6629400" cy="4557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886" name="Rectangle 2">
              <a:extLst>
                <a:ext uri="{FF2B5EF4-FFF2-40B4-BE49-F238E27FC236}">
                  <a16:creationId xmlns:a16="http://schemas.microsoft.com/office/drawing/2014/main" id="{B582D7A7-3C96-4F41-B208-E06391F70A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2057400" cy="4267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sp>
        <p:nvSpPr>
          <p:cNvPr id="64" name="Text Placeholder 7">
            <a:extLst>
              <a:ext uri="{FF2B5EF4-FFF2-40B4-BE49-F238E27FC236}">
                <a16:creationId xmlns:a16="http://schemas.microsoft.com/office/drawing/2014/main" id="{BECA2CA7-86D8-BD4E-90B3-973B9F43DA2B}"/>
              </a:ext>
            </a:extLst>
          </p:cNvPr>
          <p:cNvSpPr txBox="1">
            <a:spLocks/>
          </p:cNvSpPr>
          <p:nvPr/>
        </p:nvSpPr>
        <p:spPr bwMode="auto">
          <a:xfrm>
            <a:off x="5143500" y="2914650"/>
            <a:ext cx="3162300" cy="212725"/>
          </a:xfrm>
          <a:prstGeom prst="rect">
            <a:avLst/>
          </a:prstGeom>
          <a:solidFill>
            <a:srgbClr val="0432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R4 = R1 </a:t>
            </a:r>
            <a:r>
              <a:rPr lang="mr-IN" altLang="en-US" sz="1400">
                <a:solidFill>
                  <a:schemeClr val="bg1"/>
                </a:solidFill>
              </a:rPr>
              <a:t>–</a:t>
            </a:r>
            <a:r>
              <a:rPr lang="en-US" altLang="en-US" sz="1400">
                <a:solidFill>
                  <a:schemeClr val="bg1"/>
                </a:solidFill>
              </a:rPr>
              <a:t> 4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char </a:t>
            </a:r>
            <a:r>
              <a:rPr lang="mr-IN" altLang="en-US" sz="1400">
                <a:solidFill>
                  <a:schemeClr val="bg1"/>
                </a:solidFill>
              </a:rPr>
              <a:t>–</a:t>
            </a:r>
            <a:r>
              <a:rPr lang="en-US" altLang="en-US" sz="1400">
                <a:solidFill>
                  <a:schemeClr val="bg1"/>
                </a:solidFill>
              </a:rPr>
              <a:t> EOT 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5" name="Text Placeholder 7">
            <a:extLst>
              <a:ext uri="{FF2B5EF4-FFF2-40B4-BE49-F238E27FC236}">
                <a16:creationId xmlns:a16="http://schemas.microsoft.com/office/drawing/2014/main" id="{66C813E7-DCC9-6641-A336-818E356A347C}"/>
              </a:ext>
            </a:extLst>
          </p:cNvPr>
          <p:cNvSpPr txBox="1">
            <a:spLocks/>
          </p:cNvSpPr>
          <p:nvPr/>
        </p:nvSpPr>
        <p:spPr bwMode="auto">
          <a:xfrm>
            <a:off x="5143500" y="3122613"/>
            <a:ext cx="3162300" cy="214312"/>
          </a:xfrm>
          <a:prstGeom prst="rect">
            <a:avLst/>
          </a:prstGeom>
          <a:solidFill>
            <a:srgbClr val="0432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BRz 0x300E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check if end of file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6" name="Text Placeholder 7">
            <a:extLst>
              <a:ext uri="{FF2B5EF4-FFF2-40B4-BE49-F238E27FC236}">
                <a16:creationId xmlns:a16="http://schemas.microsoft.com/office/drawing/2014/main" id="{63B38F0D-322B-2749-A0D8-11F7B5434532}"/>
              </a:ext>
            </a:extLst>
          </p:cNvPr>
          <p:cNvSpPr txBox="1">
            <a:spLocks/>
          </p:cNvSpPr>
          <p:nvPr/>
        </p:nvSpPr>
        <p:spPr bwMode="auto">
          <a:xfrm>
            <a:off x="5143500" y="3330575"/>
            <a:ext cx="3162300" cy="214313"/>
          </a:xfrm>
          <a:prstGeom prst="rect">
            <a:avLst/>
          </a:prstGeom>
          <a:solidFill>
            <a:srgbClr val="FF00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R1 = NOT(R1) 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7" name="Text Placeholder 7">
            <a:extLst>
              <a:ext uri="{FF2B5EF4-FFF2-40B4-BE49-F238E27FC236}">
                <a16:creationId xmlns:a16="http://schemas.microsoft.com/office/drawing/2014/main" id="{593E7A1A-CE41-AF4B-B803-065E01F3E774}"/>
              </a:ext>
            </a:extLst>
          </p:cNvPr>
          <p:cNvSpPr txBox="1">
            <a:spLocks/>
          </p:cNvSpPr>
          <p:nvPr/>
        </p:nvSpPr>
        <p:spPr bwMode="auto">
          <a:xfrm>
            <a:off x="5143500" y="3544888"/>
            <a:ext cx="3162300" cy="214312"/>
          </a:xfrm>
          <a:prstGeom prst="rect">
            <a:avLst/>
          </a:prstGeom>
          <a:solidFill>
            <a:srgbClr val="FF00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R1 = R1 + 1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8" name="Text Placeholder 7">
            <a:extLst>
              <a:ext uri="{FF2B5EF4-FFF2-40B4-BE49-F238E27FC236}">
                <a16:creationId xmlns:a16="http://schemas.microsoft.com/office/drawing/2014/main" id="{57EDF826-C990-E64D-8B5C-AB48DF72A0E2}"/>
              </a:ext>
            </a:extLst>
          </p:cNvPr>
          <p:cNvSpPr txBox="1">
            <a:spLocks/>
          </p:cNvSpPr>
          <p:nvPr/>
        </p:nvSpPr>
        <p:spPr bwMode="auto">
          <a:xfrm>
            <a:off x="5137150" y="3760788"/>
            <a:ext cx="3162300" cy="212725"/>
          </a:xfrm>
          <a:prstGeom prst="rect">
            <a:avLst/>
          </a:prstGeom>
          <a:solidFill>
            <a:srgbClr val="FF00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R1 = R1 + R0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69" name="Text Placeholder 7">
            <a:extLst>
              <a:ext uri="{FF2B5EF4-FFF2-40B4-BE49-F238E27FC236}">
                <a16:creationId xmlns:a16="http://schemas.microsoft.com/office/drawing/2014/main" id="{317AA98B-EA92-3447-BCEC-3FDD26A55B7C}"/>
              </a:ext>
            </a:extLst>
          </p:cNvPr>
          <p:cNvSpPr txBox="1">
            <a:spLocks/>
          </p:cNvSpPr>
          <p:nvPr/>
        </p:nvSpPr>
        <p:spPr bwMode="auto">
          <a:xfrm>
            <a:off x="6400800" y="3338513"/>
            <a:ext cx="1828800" cy="674687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subtract char from file from input char for comparison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0" name="Text Placeholder 7">
            <a:extLst>
              <a:ext uri="{FF2B5EF4-FFF2-40B4-BE49-F238E27FC236}">
                <a16:creationId xmlns:a16="http://schemas.microsoft.com/office/drawing/2014/main" id="{2BAF0F35-EE39-EA4B-B0FB-F587911A0872}"/>
              </a:ext>
            </a:extLst>
          </p:cNvPr>
          <p:cNvSpPr txBox="1">
            <a:spLocks/>
          </p:cNvSpPr>
          <p:nvPr/>
        </p:nvSpPr>
        <p:spPr bwMode="auto">
          <a:xfrm>
            <a:off x="5143500" y="3976688"/>
            <a:ext cx="3162300" cy="212725"/>
          </a:xfrm>
          <a:prstGeom prst="rect">
            <a:avLst/>
          </a:prstGeom>
          <a:solidFill>
            <a:srgbClr val="FF00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BRnp 0x300B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1" name="Text Placeholder 7">
            <a:extLst>
              <a:ext uri="{FF2B5EF4-FFF2-40B4-BE49-F238E27FC236}">
                <a16:creationId xmlns:a16="http://schemas.microsoft.com/office/drawing/2014/main" id="{A61375B1-1AE8-5740-9AE5-006AF93B2111}"/>
              </a:ext>
            </a:extLst>
          </p:cNvPr>
          <p:cNvSpPr txBox="1">
            <a:spLocks/>
          </p:cNvSpPr>
          <p:nvPr/>
        </p:nvSpPr>
        <p:spPr bwMode="auto">
          <a:xfrm>
            <a:off x="5137150" y="4192588"/>
            <a:ext cx="3162300" cy="2127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R2 = R2 + 1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increment the counter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74" name="Text Placeholder 7">
            <a:extLst>
              <a:ext uri="{FF2B5EF4-FFF2-40B4-BE49-F238E27FC236}">
                <a16:creationId xmlns:a16="http://schemas.microsoft.com/office/drawing/2014/main" id="{8376D525-DE36-E94D-9FC8-B48A614D8DAB}"/>
              </a:ext>
            </a:extLst>
          </p:cNvPr>
          <p:cNvSpPr txBox="1">
            <a:spLocks/>
          </p:cNvSpPr>
          <p:nvPr/>
        </p:nvSpPr>
        <p:spPr bwMode="auto">
          <a:xfrm>
            <a:off x="5143500" y="4829175"/>
            <a:ext cx="3162300" cy="212725"/>
          </a:xfrm>
          <a:prstGeom prst="rect">
            <a:avLst/>
          </a:prstGeom>
          <a:solidFill>
            <a:srgbClr val="0432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BRnzp 0x3004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AA78A295-F26B-CF4A-A672-5AFE6AF02F97}"/>
              </a:ext>
            </a:extLst>
          </p:cNvPr>
          <p:cNvSpPr>
            <a:spLocks/>
          </p:cNvSpPr>
          <p:nvPr/>
        </p:nvSpPr>
        <p:spPr bwMode="auto">
          <a:xfrm>
            <a:off x="6564313" y="2986088"/>
            <a:ext cx="2182812" cy="2016125"/>
          </a:xfrm>
          <a:custGeom>
            <a:avLst/>
            <a:gdLst>
              <a:gd name="T0" fmla="*/ 0 w 2183239"/>
              <a:gd name="T1" fmla="*/ 1961065 h 2016894"/>
              <a:gd name="T2" fmla="*/ 1470074 w 2183239"/>
              <a:gd name="T3" fmla="*/ 1961065 h 2016894"/>
              <a:gd name="T4" fmla="*/ 2123442 w 2183239"/>
              <a:gd name="T5" fmla="*/ 1452673 h 2016894"/>
              <a:gd name="T6" fmla="*/ 2113832 w 2183239"/>
              <a:gd name="T7" fmla="*/ 292006 h 2016894"/>
              <a:gd name="T8" fmla="*/ 1854409 w 2183239"/>
              <a:gd name="T9" fmla="*/ 23423 h 2016894"/>
              <a:gd name="T10" fmla="*/ 941620 w 2183239"/>
              <a:gd name="T11" fmla="*/ 13834 h 201689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83239" h="2016894">
                <a:moveTo>
                  <a:pt x="0" y="1967807"/>
                </a:moveTo>
                <a:cubicBezTo>
                  <a:pt x="559067" y="2010318"/>
                  <a:pt x="1118135" y="2052830"/>
                  <a:pt x="1472666" y="1967807"/>
                </a:cubicBezTo>
                <a:cubicBezTo>
                  <a:pt x="1827197" y="1882784"/>
                  <a:pt x="2019702" y="1736801"/>
                  <a:pt x="2127184" y="1457668"/>
                </a:cubicBezTo>
                <a:cubicBezTo>
                  <a:pt x="2234666" y="1178535"/>
                  <a:pt x="2162476" y="532038"/>
                  <a:pt x="2117558" y="293011"/>
                </a:cubicBezTo>
                <a:cubicBezTo>
                  <a:pt x="2072640" y="53984"/>
                  <a:pt x="2053390" y="70026"/>
                  <a:pt x="1857676" y="23504"/>
                </a:cubicBezTo>
                <a:cubicBezTo>
                  <a:pt x="1661962" y="-23018"/>
                  <a:pt x="943276" y="13879"/>
                  <a:pt x="943276" y="13879"/>
                </a:cubicBezTo>
              </a:path>
            </a:pathLst>
          </a:custGeom>
          <a:noFill/>
          <a:ln w="25400" cap="flat" cmpd="sng">
            <a:solidFill>
              <a:srgbClr val="0432FF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85D5F84-EC77-D749-8084-23B6D247FB23}"/>
              </a:ext>
            </a:extLst>
          </p:cNvPr>
          <p:cNvGrpSpPr>
            <a:grpSpLocks/>
          </p:cNvGrpSpPr>
          <p:nvPr/>
        </p:nvGrpSpPr>
        <p:grpSpPr bwMode="auto">
          <a:xfrm>
            <a:off x="6737350" y="2971800"/>
            <a:ext cx="2379663" cy="2193925"/>
            <a:chOff x="6737684" y="2551764"/>
            <a:chExt cx="2380070" cy="2193491"/>
          </a:xfrm>
        </p:grpSpPr>
        <p:sp>
          <p:nvSpPr>
            <p:cNvPr id="35883" name="Text Placeholder 7">
              <a:extLst>
                <a:ext uri="{FF2B5EF4-FFF2-40B4-BE49-F238E27FC236}">
                  <a16:creationId xmlns:a16="http://schemas.microsoft.com/office/drawing/2014/main" id="{25F79172-63C9-0143-AD4D-32A92680846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698650" y="2551764"/>
              <a:ext cx="419104" cy="3525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200">
                  <a:solidFill>
                    <a:srgbClr val="0432FF"/>
                  </a:solidFill>
                </a:rPr>
                <a:t>?</a:t>
              </a:r>
              <a:endParaRPr lang="de-CH" altLang="en-US" sz="2200">
                <a:solidFill>
                  <a:srgbClr val="0432FF"/>
                </a:solidFill>
              </a:endParaRPr>
            </a:p>
          </p:txBody>
        </p:sp>
        <p:sp>
          <p:nvSpPr>
            <p:cNvPr id="35884" name="Freeform 6">
              <a:extLst>
                <a:ext uri="{FF2B5EF4-FFF2-40B4-BE49-F238E27FC236}">
                  <a16:creationId xmlns:a16="http://schemas.microsoft.com/office/drawing/2014/main" id="{5093D532-349E-4F4E-BEAC-54895508A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7684" y="2738081"/>
              <a:ext cx="2178150" cy="2007174"/>
            </a:xfrm>
            <a:custGeom>
              <a:avLst/>
              <a:gdLst>
                <a:gd name="T0" fmla="*/ 1270535 w 2178150"/>
                <a:gd name="T1" fmla="*/ 91746 h 2007174"/>
                <a:gd name="T2" fmla="*/ 2030931 w 2178150"/>
                <a:gd name="T3" fmla="*/ 101372 h 2007174"/>
                <a:gd name="T4" fmla="*/ 2156059 w 2178150"/>
                <a:gd name="T5" fmla="*/ 1121650 h 2007174"/>
                <a:gd name="T6" fmla="*/ 1742173 w 2178150"/>
                <a:gd name="T7" fmla="*/ 1930172 h 2007174"/>
                <a:gd name="T8" fmla="*/ 0 w 2178150"/>
                <a:gd name="T9" fmla="*/ 2007174 h 20071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8150" h="2007174">
                  <a:moveTo>
                    <a:pt x="1270535" y="91746"/>
                  </a:moveTo>
                  <a:cubicBezTo>
                    <a:pt x="1576939" y="10733"/>
                    <a:pt x="1883344" y="-70279"/>
                    <a:pt x="2030931" y="101372"/>
                  </a:cubicBezTo>
                  <a:cubicBezTo>
                    <a:pt x="2178518" y="273023"/>
                    <a:pt x="2204185" y="816850"/>
                    <a:pt x="2156059" y="1121650"/>
                  </a:cubicBezTo>
                  <a:cubicBezTo>
                    <a:pt x="2107933" y="1426450"/>
                    <a:pt x="2101516" y="1782585"/>
                    <a:pt x="1742173" y="1930172"/>
                  </a:cubicBezTo>
                  <a:cubicBezTo>
                    <a:pt x="1382830" y="2077759"/>
                    <a:pt x="94648" y="1952631"/>
                    <a:pt x="0" y="2007174"/>
                  </a:cubicBezTo>
                </a:path>
              </a:pathLst>
            </a:custGeom>
            <a:noFill/>
            <a:ln w="25400" cap="flat" cmpd="sng">
              <a:solidFill>
                <a:srgbClr val="0432FF"/>
              </a:solidFill>
              <a:prstDash val="dash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CBC0C6F-6402-5947-8DAB-5D7D098DB6F0}"/>
              </a:ext>
            </a:extLst>
          </p:cNvPr>
          <p:cNvGrpSpPr>
            <a:grpSpLocks/>
          </p:cNvGrpSpPr>
          <p:nvPr/>
        </p:nvGrpSpPr>
        <p:grpSpPr bwMode="auto">
          <a:xfrm>
            <a:off x="6516688" y="3748088"/>
            <a:ext cx="2203450" cy="833437"/>
            <a:chOff x="6516303" y="3328407"/>
            <a:chExt cx="2203758" cy="832600"/>
          </a:xfrm>
        </p:grpSpPr>
        <p:sp>
          <p:nvSpPr>
            <p:cNvPr id="35881" name="Freeform 9">
              <a:extLst>
                <a:ext uri="{FF2B5EF4-FFF2-40B4-BE49-F238E27FC236}">
                  <a16:creationId xmlns:a16="http://schemas.microsoft.com/office/drawing/2014/main" id="{C70B06EA-5709-8649-988A-AF03E8395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6303" y="3632825"/>
              <a:ext cx="2050842" cy="528182"/>
            </a:xfrm>
            <a:custGeom>
              <a:avLst/>
              <a:gdLst>
                <a:gd name="T0" fmla="*/ 0 w 2050842"/>
                <a:gd name="T1" fmla="*/ 34400 h 528182"/>
                <a:gd name="T2" fmla="*/ 1944303 w 2050842"/>
                <a:gd name="T3" fmla="*/ 44026 h 528182"/>
                <a:gd name="T4" fmla="*/ 1761423 w 2050842"/>
                <a:gd name="T5" fmla="*/ 467537 h 528182"/>
                <a:gd name="T6" fmla="*/ 1472665 w 2050842"/>
                <a:gd name="T7" fmla="*/ 525289 h 52818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50842" h="528182">
                  <a:moveTo>
                    <a:pt x="0" y="34400"/>
                  </a:moveTo>
                  <a:cubicBezTo>
                    <a:pt x="825366" y="3118"/>
                    <a:pt x="1650732" y="-28164"/>
                    <a:pt x="1944303" y="44026"/>
                  </a:cubicBezTo>
                  <a:cubicBezTo>
                    <a:pt x="2237874" y="116216"/>
                    <a:pt x="1840029" y="387327"/>
                    <a:pt x="1761423" y="467537"/>
                  </a:cubicBezTo>
                  <a:cubicBezTo>
                    <a:pt x="1682817" y="547747"/>
                    <a:pt x="1472665" y="525289"/>
                    <a:pt x="1472665" y="525289"/>
                  </a:cubicBezTo>
                </a:path>
              </a:pathLst>
            </a:custGeom>
            <a:noFill/>
            <a:ln w="25400" cap="flat" cmpd="sng">
              <a:solidFill>
                <a:srgbClr val="FF0000"/>
              </a:solidFill>
              <a:prstDash val="dash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882" name="Text Placeholder 7">
              <a:extLst>
                <a:ext uri="{FF2B5EF4-FFF2-40B4-BE49-F238E27FC236}">
                  <a16:creationId xmlns:a16="http://schemas.microsoft.com/office/drawing/2014/main" id="{0DB5CB4C-6137-F94A-A887-C906C9D03D2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300957" y="3328407"/>
              <a:ext cx="419104" cy="3525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200">
                  <a:solidFill>
                    <a:srgbClr val="FF0000"/>
                  </a:solidFill>
                </a:rPr>
                <a:t>?</a:t>
              </a:r>
              <a:endParaRPr lang="de-CH" altLang="en-US" sz="2200">
                <a:solidFill>
                  <a:srgbClr val="FF0000"/>
                </a:solidFill>
              </a:endParaRPr>
            </a:p>
          </p:txBody>
        </p:sp>
      </p:grp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942D6818-8D92-B841-88CC-7629D8038246}"/>
              </a:ext>
            </a:extLst>
          </p:cNvPr>
          <p:cNvSpPr txBox="1">
            <a:spLocks/>
          </p:cNvSpPr>
          <p:nvPr/>
        </p:nvSpPr>
        <p:spPr bwMode="auto">
          <a:xfrm>
            <a:off x="7239000" y="1966913"/>
            <a:ext cx="1905000" cy="904875"/>
          </a:xfrm>
          <a:prstGeom prst="rect">
            <a:avLst/>
          </a:prstGeom>
          <a:solidFill>
            <a:srgbClr val="0432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while (R1 != EOT) {</a:t>
            </a:r>
          </a:p>
          <a:p>
            <a:pPr>
              <a:buFont typeface="Wingdings" pitchFamily="2" charset="2"/>
              <a:buNone/>
            </a:pPr>
            <a:r>
              <a:rPr lang="de-CH" altLang="en-US" sz="1400">
                <a:solidFill>
                  <a:schemeClr val="bg1"/>
                </a:solidFill>
              </a:rPr>
              <a:t>...</a:t>
            </a:r>
          </a:p>
          <a:p>
            <a:pPr>
              <a:buFont typeface="Wingdings" pitchFamily="2" charset="2"/>
              <a:buNone/>
            </a:pPr>
            <a:r>
              <a:rPr lang="de-CH" altLang="en-US" sz="1400">
                <a:solidFill>
                  <a:schemeClr val="bg1"/>
                </a:solidFill>
              </a:rPr>
              <a:t>}</a:t>
            </a:r>
            <a:endParaRPr lang="en-US" altLang="en-US" sz="1400">
              <a:solidFill>
                <a:schemeClr val="bg1"/>
              </a:solidFill>
            </a:endParaRP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D8F5DF22-0175-024C-B465-EE78EE926112}"/>
              </a:ext>
            </a:extLst>
          </p:cNvPr>
          <p:cNvSpPr txBox="1">
            <a:spLocks/>
          </p:cNvSpPr>
          <p:nvPr/>
        </p:nvSpPr>
        <p:spPr bwMode="auto">
          <a:xfrm>
            <a:off x="6564313" y="5321300"/>
            <a:ext cx="2336800" cy="839788"/>
          </a:xfrm>
          <a:prstGeom prst="rect">
            <a:avLst/>
          </a:prstGeom>
          <a:solidFill>
            <a:srgbClr val="FF00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if (R1 == R0) { </a:t>
            </a:r>
          </a:p>
          <a:p>
            <a:pPr>
              <a:buFont typeface="Wingdings" pitchFamily="2" charset="2"/>
              <a:buNone/>
            </a:pPr>
            <a:r>
              <a:rPr lang="mr-IN" altLang="en-US" sz="1400">
                <a:solidFill>
                  <a:schemeClr val="bg1"/>
                </a:solidFill>
              </a:rPr>
              <a:t>…</a:t>
            </a:r>
            <a:r>
              <a:rPr lang="en-US" altLang="en-US" sz="1400">
                <a:solidFill>
                  <a:schemeClr val="bg1"/>
                </a:solidFill>
              </a:rPr>
              <a:t> // increment the counter</a:t>
            </a:r>
          </a:p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}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0" name="Text Placeholder 7">
            <a:extLst>
              <a:ext uri="{FF2B5EF4-FFF2-40B4-BE49-F238E27FC236}">
                <a16:creationId xmlns:a16="http://schemas.microsoft.com/office/drawing/2014/main" id="{3ECE46BA-F469-6F44-9E05-1610FC266960}"/>
              </a:ext>
            </a:extLst>
          </p:cNvPr>
          <p:cNvSpPr txBox="1">
            <a:spLocks/>
          </p:cNvSpPr>
          <p:nvPr/>
        </p:nvSpPr>
        <p:spPr bwMode="auto">
          <a:xfrm>
            <a:off x="1035050" y="207645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AND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1" name="Text Placeholder 7">
            <a:extLst>
              <a:ext uri="{FF2B5EF4-FFF2-40B4-BE49-F238E27FC236}">
                <a16:creationId xmlns:a16="http://schemas.microsoft.com/office/drawing/2014/main" id="{D290BA6F-27F1-664B-8993-D34AF21A2F26}"/>
              </a:ext>
            </a:extLst>
          </p:cNvPr>
          <p:cNvSpPr txBox="1">
            <a:spLocks/>
          </p:cNvSpPr>
          <p:nvPr/>
        </p:nvSpPr>
        <p:spPr bwMode="auto">
          <a:xfrm>
            <a:off x="1035050" y="229393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2" name="Text Placeholder 7">
            <a:extLst>
              <a:ext uri="{FF2B5EF4-FFF2-40B4-BE49-F238E27FC236}">
                <a16:creationId xmlns:a16="http://schemas.microsoft.com/office/drawing/2014/main" id="{59BDBE1B-038D-C54F-BC58-439A1DF10A96}"/>
              </a:ext>
            </a:extLst>
          </p:cNvPr>
          <p:cNvSpPr txBox="1">
            <a:spLocks/>
          </p:cNvSpPr>
          <p:nvPr/>
        </p:nvSpPr>
        <p:spPr bwMode="auto">
          <a:xfrm>
            <a:off x="1035050" y="249713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TRAP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3" name="Text Placeholder 7">
            <a:extLst>
              <a:ext uri="{FF2B5EF4-FFF2-40B4-BE49-F238E27FC236}">
                <a16:creationId xmlns:a16="http://schemas.microsoft.com/office/drawing/2014/main" id="{4FF04B62-1B48-0744-AC33-5F3FB034A218}"/>
              </a:ext>
            </a:extLst>
          </p:cNvPr>
          <p:cNvSpPr txBox="1">
            <a:spLocks/>
          </p:cNvSpPr>
          <p:nvPr/>
        </p:nvSpPr>
        <p:spPr bwMode="auto">
          <a:xfrm>
            <a:off x="1047750" y="270033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LDR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4" name="Text Placeholder 7">
            <a:extLst>
              <a:ext uri="{FF2B5EF4-FFF2-40B4-BE49-F238E27FC236}">
                <a16:creationId xmlns:a16="http://schemas.microsoft.com/office/drawing/2014/main" id="{491EDE99-D20B-EC4A-8423-FF2136A21C30}"/>
              </a:ext>
            </a:extLst>
          </p:cNvPr>
          <p:cNvSpPr txBox="1">
            <a:spLocks/>
          </p:cNvSpPr>
          <p:nvPr/>
        </p:nvSpPr>
        <p:spPr bwMode="auto">
          <a:xfrm>
            <a:off x="1035050" y="291623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5" name="Text Placeholder 7">
            <a:extLst>
              <a:ext uri="{FF2B5EF4-FFF2-40B4-BE49-F238E27FC236}">
                <a16:creationId xmlns:a16="http://schemas.microsoft.com/office/drawing/2014/main" id="{2AFD6ABB-A548-114F-90C8-462CF17C3148}"/>
              </a:ext>
            </a:extLst>
          </p:cNvPr>
          <p:cNvSpPr txBox="1">
            <a:spLocks/>
          </p:cNvSpPr>
          <p:nvPr/>
        </p:nvSpPr>
        <p:spPr bwMode="auto">
          <a:xfrm>
            <a:off x="1035050" y="313213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6" name="Text Placeholder 7">
            <a:extLst>
              <a:ext uri="{FF2B5EF4-FFF2-40B4-BE49-F238E27FC236}">
                <a16:creationId xmlns:a16="http://schemas.microsoft.com/office/drawing/2014/main" id="{DFD215D1-7A21-3E41-8916-6215E96EEC36}"/>
              </a:ext>
            </a:extLst>
          </p:cNvPr>
          <p:cNvSpPr txBox="1">
            <a:spLocks/>
          </p:cNvSpPr>
          <p:nvPr/>
        </p:nvSpPr>
        <p:spPr bwMode="auto">
          <a:xfrm>
            <a:off x="1047750" y="3338513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NOT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7" name="Text Placeholder 7">
            <a:extLst>
              <a:ext uri="{FF2B5EF4-FFF2-40B4-BE49-F238E27FC236}">
                <a16:creationId xmlns:a16="http://schemas.microsoft.com/office/drawing/2014/main" id="{3628E50F-4D70-6940-BC3F-4031F863CBBB}"/>
              </a:ext>
            </a:extLst>
          </p:cNvPr>
          <p:cNvSpPr txBox="1">
            <a:spLocks/>
          </p:cNvSpPr>
          <p:nvPr/>
        </p:nvSpPr>
        <p:spPr bwMode="auto">
          <a:xfrm>
            <a:off x="1047750" y="3554413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8" name="Text Placeholder 7">
            <a:extLst>
              <a:ext uri="{FF2B5EF4-FFF2-40B4-BE49-F238E27FC236}">
                <a16:creationId xmlns:a16="http://schemas.microsoft.com/office/drawing/2014/main" id="{2F7DF5A9-5785-D548-A865-C2C37316B3B5}"/>
              </a:ext>
            </a:extLst>
          </p:cNvPr>
          <p:cNvSpPr txBox="1">
            <a:spLocks/>
          </p:cNvSpPr>
          <p:nvPr/>
        </p:nvSpPr>
        <p:spPr bwMode="auto">
          <a:xfrm>
            <a:off x="1047750" y="376555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69" name="Text Placeholder 7">
            <a:extLst>
              <a:ext uri="{FF2B5EF4-FFF2-40B4-BE49-F238E27FC236}">
                <a16:creationId xmlns:a16="http://schemas.microsoft.com/office/drawing/2014/main" id="{9C23396B-F115-9F4B-AFE8-5A67755833CC}"/>
              </a:ext>
            </a:extLst>
          </p:cNvPr>
          <p:cNvSpPr txBox="1">
            <a:spLocks/>
          </p:cNvSpPr>
          <p:nvPr/>
        </p:nvSpPr>
        <p:spPr bwMode="auto">
          <a:xfrm>
            <a:off x="1035050" y="397510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0" name="Text Placeholder 7">
            <a:extLst>
              <a:ext uri="{FF2B5EF4-FFF2-40B4-BE49-F238E27FC236}">
                <a16:creationId xmlns:a16="http://schemas.microsoft.com/office/drawing/2014/main" id="{E2DE53AE-70E7-014D-9455-0A87ACC670B0}"/>
              </a:ext>
            </a:extLst>
          </p:cNvPr>
          <p:cNvSpPr txBox="1">
            <a:spLocks/>
          </p:cNvSpPr>
          <p:nvPr/>
        </p:nvSpPr>
        <p:spPr bwMode="auto">
          <a:xfrm>
            <a:off x="1047750" y="418465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1" name="Text Placeholder 7">
            <a:extLst>
              <a:ext uri="{FF2B5EF4-FFF2-40B4-BE49-F238E27FC236}">
                <a16:creationId xmlns:a16="http://schemas.microsoft.com/office/drawing/2014/main" id="{66C00371-AE13-2244-8CCD-1FDCF1E1D6C1}"/>
              </a:ext>
            </a:extLst>
          </p:cNvPr>
          <p:cNvSpPr txBox="1">
            <a:spLocks/>
          </p:cNvSpPr>
          <p:nvPr/>
        </p:nvSpPr>
        <p:spPr bwMode="auto">
          <a:xfrm>
            <a:off x="1035050" y="439420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2" name="Text Placeholder 7">
            <a:extLst>
              <a:ext uri="{FF2B5EF4-FFF2-40B4-BE49-F238E27FC236}">
                <a16:creationId xmlns:a16="http://schemas.microsoft.com/office/drawing/2014/main" id="{3851A60D-4E2E-714C-9BCD-07CCC48E7BE5}"/>
              </a:ext>
            </a:extLst>
          </p:cNvPr>
          <p:cNvSpPr txBox="1">
            <a:spLocks/>
          </p:cNvSpPr>
          <p:nvPr/>
        </p:nvSpPr>
        <p:spPr bwMode="auto">
          <a:xfrm>
            <a:off x="1047750" y="4606925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LDR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3" name="Text Placeholder 7">
            <a:extLst>
              <a:ext uri="{FF2B5EF4-FFF2-40B4-BE49-F238E27FC236}">
                <a16:creationId xmlns:a16="http://schemas.microsoft.com/office/drawing/2014/main" id="{3B1C3761-B801-724B-BA10-D8A86DF56F5B}"/>
              </a:ext>
            </a:extLst>
          </p:cNvPr>
          <p:cNvSpPr txBox="1">
            <a:spLocks/>
          </p:cNvSpPr>
          <p:nvPr/>
        </p:nvSpPr>
        <p:spPr bwMode="auto">
          <a:xfrm>
            <a:off x="1047750" y="4822825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4" name="Text Placeholder 7">
            <a:extLst>
              <a:ext uri="{FF2B5EF4-FFF2-40B4-BE49-F238E27FC236}">
                <a16:creationId xmlns:a16="http://schemas.microsoft.com/office/drawing/2014/main" id="{858B1D3D-478E-774B-B2F9-20BB7E138B9D}"/>
              </a:ext>
            </a:extLst>
          </p:cNvPr>
          <p:cNvSpPr txBox="1">
            <a:spLocks/>
          </p:cNvSpPr>
          <p:nvPr/>
        </p:nvSpPr>
        <p:spPr bwMode="auto">
          <a:xfrm>
            <a:off x="1035050" y="5032375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LD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5" name="Text Placeholder 7">
            <a:extLst>
              <a:ext uri="{FF2B5EF4-FFF2-40B4-BE49-F238E27FC236}">
                <a16:creationId xmlns:a16="http://schemas.microsoft.com/office/drawing/2014/main" id="{13EEDFD5-747D-B549-91F1-C374ABC14DDE}"/>
              </a:ext>
            </a:extLst>
          </p:cNvPr>
          <p:cNvSpPr txBox="1">
            <a:spLocks/>
          </p:cNvSpPr>
          <p:nvPr/>
        </p:nvSpPr>
        <p:spPr bwMode="auto">
          <a:xfrm>
            <a:off x="1035050" y="5246688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6" name="Text Placeholder 7">
            <a:extLst>
              <a:ext uri="{FF2B5EF4-FFF2-40B4-BE49-F238E27FC236}">
                <a16:creationId xmlns:a16="http://schemas.microsoft.com/office/drawing/2014/main" id="{34E2F4CE-04AB-474E-B531-5C210CA0F3AF}"/>
              </a:ext>
            </a:extLst>
          </p:cNvPr>
          <p:cNvSpPr txBox="1">
            <a:spLocks/>
          </p:cNvSpPr>
          <p:nvPr/>
        </p:nvSpPr>
        <p:spPr bwMode="auto">
          <a:xfrm>
            <a:off x="1041400" y="5457825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TRAP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7" name="Text Placeholder 7">
            <a:extLst>
              <a:ext uri="{FF2B5EF4-FFF2-40B4-BE49-F238E27FC236}">
                <a16:creationId xmlns:a16="http://schemas.microsoft.com/office/drawing/2014/main" id="{17BA755B-CBCA-544D-8F19-6BD898BC7A15}"/>
              </a:ext>
            </a:extLst>
          </p:cNvPr>
          <p:cNvSpPr txBox="1">
            <a:spLocks/>
          </p:cNvSpPr>
          <p:nvPr/>
        </p:nvSpPr>
        <p:spPr bwMode="auto">
          <a:xfrm>
            <a:off x="1035050" y="5664200"/>
            <a:ext cx="1250950" cy="2032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AND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8" name="Text Placeholder 7">
            <a:extLst>
              <a:ext uri="{FF2B5EF4-FFF2-40B4-BE49-F238E27FC236}">
                <a16:creationId xmlns:a16="http://schemas.microsoft.com/office/drawing/2014/main" id="{1A28613A-6AD0-AE46-8410-F8B7E40EB767}"/>
              </a:ext>
            </a:extLst>
          </p:cNvPr>
          <p:cNvSpPr txBox="1">
            <a:spLocks/>
          </p:cNvSpPr>
          <p:nvPr/>
        </p:nvSpPr>
        <p:spPr bwMode="auto">
          <a:xfrm>
            <a:off x="2292350" y="3130550"/>
            <a:ext cx="831850" cy="20637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      z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79" name="Text Placeholder 7">
            <a:extLst>
              <a:ext uri="{FF2B5EF4-FFF2-40B4-BE49-F238E27FC236}">
                <a16:creationId xmlns:a16="http://schemas.microsoft.com/office/drawing/2014/main" id="{3412D04C-67A8-EE49-93F1-F3292BD275BE}"/>
              </a:ext>
            </a:extLst>
          </p:cNvPr>
          <p:cNvSpPr txBox="1">
            <a:spLocks/>
          </p:cNvSpPr>
          <p:nvPr/>
        </p:nvSpPr>
        <p:spPr bwMode="auto">
          <a:xfrm>
            <a:off x="2292350" y="3973513"/>
            <a:ext cx="831850" cy="20637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n        p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35880" name="Text Placeholder 7">
            <a:extLst>
              <a:ext uri="{FF2B5EF4-FFF2-40B4-BE49-F238E27FC236}">
                <a16:creationId xmlns:a16="http://schemas.microsoft.com/office/drawing/2014/main" id="{7D7E4297-7544-AE49-B588-DB608AB73C57}"/>
              </a:ext>
            </a:extLst>
          </p:cNvPr>
          <p:cNvSpPr txBox="1">
            <a:spLocks/>
          </p:cNvSpPr>
          <p:nvPr/>
        </p:nvSpPr>
        <p:spPr bwMode="auto">
          <a:xfrm>
            <a:off x="2286000" y="4813300"/>
            <a:ext cx="914400" cy="20637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n    z   p</a:t>
            </a:r>
            <a:endParaRPr lang="de-CH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4" grpId="0" animBg="1"/>
      <p:bldP spid="36" grpId="0" animBg="1"/>
      <p:bldP spid="3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4">
            <a:extLst>
              <a:ext uri="{FF2B5EF4-FFF2-40B4-BE49-F238E27FC236}">
                <a16:creationId xmlns:a16="http://schemas.microsoft.com/office/drawing/2014/main" id="{61C3C319-529A-C04A-8DD3-33AF793DA16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Debugging</a:t>
            </a:r>
          </a:p>
        </p:txBody>
      </p:sp>
      <p:sp>
        <p:nvSpPr>
          <p:cNvPr id="37891" name="Subtitle 5">
            <a:extLst>
              <a:ext uri="{FF2B5EF4-FFF2-40B4-BE49-F238E27FC236}">
                <a16:creationId xmlns:a16="http://schemas.microsoft.com/office/drawing/2014/main" id="{8806803F-3ABD-B54B-B798-89D14806009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7892" name="Slide Number Placeholder 3">
            <a:extLst>
              <a:ext uri="{FF2B5EF4-FFF2-40B4-BE49-F238E27FC236}">
                <a16:creationId xmlns:a16="http://schemas.microsoft.com/office/drawing/2014/main" id="{7CD27400-185C-334C-96B0-9B6EEB12A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3AF58C4-E865-2249-BA86-251BD38D3DE4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B6D6BA5A-5402-114D-9FE9-574984CFC4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Debugging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3AEE4687-19B7-3442-8980-1D92695E5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Debugging is the process of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removing errors in programs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00B050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It consists of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tracing the program</a:t>
            </a:r>
            <a:r>
              <a:rPr lang="en-US" altLang="en-US" dirty="0">
                <a:ea typeface="ＭＳ Ｐゴシック" charset="-128"/>
              </a:rPr>
              <a:t>, i.e., keeping track of 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sequence of instructions</a:t>
            </a:r>
            <a:r>
              <a:rPr lang="en-US" altLang="en-US" dirty="0">
                <a:ea typeface="ＭＳ Ｐゴシック" charset="-128"/>
              </a:rPr>
              <a:t> that have been executed and 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results</a:t>
            </a:r>
            <a:r>
              <a:rPr lang="en-US" altLang="en-US" dirty="0">
                <a:ea typeface="ＭＳ Ｐゴシック" charset="-128"/>
              </a:rPr>
              <a:t> produced by each instruction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 useful technique is to partition the program into parts, often referred to as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modules</a:t>
            </a:r>
            <a:r>
              <a:rPr lang="en-US" altLang="en-US" dirty="0">
                <a:ea typeface="ＭＳ Ｐゴシック" charset="-128"/>
              </a:rPr>
              <a:t>, and examine the results computed in each module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High-level language (e.g., C programming language) debuggers: </a:t>
            </a:r>
            <a:r>
              <a:rPr lang="en-US" altLang="en-US" dirty="0" err="1">
                <a:ea typeface="ＭＳ Ｐゴシック" charset="-128"/>
              </a:rPr>
              <a:t>dbx</a:t>
            </a:r>
            <a:r>
              <a:rPr lang="en-US" altLang="en-US" dirty="0">
                <a:ea typeface="ＭＳ Ｐゴシック" charset="-128"/>
              </a:rPr>
              <a:t>, </a:t>
            </a:r>
            <a:r>
              <a:rPr lang="en-US" altLang="en-US" dirty="0" err="1">
                <a:ea typeface="ＭＳ Ｐゴシック" charset="-128"/>
              </a:rPr>
              <a:t>gdb</a:t>
            </a:r>
            <a:r>
              <a:rPr lang="en-US" altLang="en-US" dirty="0">
                <a:ea typeface="ＭＳ Ｐゴシック" charset="-128"/>
              </a:rPr>
              <a:t>, Visual Studio debugger</a:t>
            </a: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Machine code debugging: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Elementary interactive debugging operations</a:t>
            </a:r>
          </a:p>
        </p:txBody>
      </p:sp>
      <p:sp>
        <p:nvSpPr>
          <p:cNvPr id="38916" name="Slide Number Placeholder 3">
            <a:extLst>
              <a:ext uri="{FF2B5EF4-FFF2-40B4-BE49-F238E27FC236}">
                <a16:creationId xmlns:a16="http://schemas.microsoft.com/office/drawing/2014/main" id="{DF4F1F84-11EE-674A-BC6A-ECF1FE5F76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86D54CE-44C4-6E4C-9E8C-4CBC56B2D3F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>
            <a:extLst>
              <a:ext uri="{FF2B5EF4-FFF2-40B4-BE49-F238E27FC236}">
                <a16:creationId xmlns:a16="http://schemas.microsoft.com/office/drawing/2014/main" id="{85A4EEE0-DF95-0C4B-9B07-BBA4B190A3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Interactive Debugging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609A48C2-1DBF-9946-9589-4E41ED262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When debugging interactively, it is important to be able to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FF0000"/>
              </a:solidFill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1.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Deposit values in memory and in registers</a:t>
            </a:r>
            <a:r>
              <a:rPr lang="en-US" altLang="en-US" dirty="0">
                <a:ea typeface="ＭＳ Ｐゴシック" charset="-128"/>
              </a:rPr>
              <a:t>, in order to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test</a:t>
            </a:r>
            <a:r>
              <a:rPr lang="en-US" altLang="en-US" dirty="0">
                <a:ea typeface="ＭＳ Ｐゴシック" charset="-128"/>
              </a:rPr>
              <a:t> the execution of a part of a program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in isolation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2.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Execute instruction sequences </a:t>
            </a:r>
            <a:r>
              <a:rPr lang="en-US" altLang="en-US" dirty="0">
                <a:ea typeface="ＭＳ Ｐゴシック" charset="-128"/>
              </a:rPr>
              <a:t>in a program by using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RUN</a:t>
            </a:r>
            <a:r>
              <a:rPr lang="en-US" altLang="en-US" dirty="0">
                <a:ea typeface="ＭＳ Ｐゴシック" charset="-128"/>
              </a:rPr>
              <a:t> command: execute until HALT instruction or a breakpoint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STEP N</a:t>
            </a:r>
            <a:r>
              <a:rPr lang="en-US" altLang="en-US" dirty="0">
                <a:ea typeface="ＭＳ Ｐゴシック" charset="-128"/>
              </a:rPr>
              <a:t> command: execute a fixed number (N) of instructions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3.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Stop execution when desired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SET BREAKPOINT</a:t>
            </a:r>
            <a:r>
              <a:rPr lang="en-US" altLang="en-US" dirty="0">
                <a:ea typeface="ＭＳ Ｐゴシック" charset="-128"/>
              </a:rPr>
              <a:t> command: stop execution at a specific instruction in a program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4.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Examine what is in memory and registers </a:t>
            </a:r>
            <a:r>
              <a:rPr lang="en-US" altLang="en-US" dirty="0">
                <a:ea typeface="ＭＳ Ｐゴシック" charset="-128"/>
              </a:rPr>
              <a:t>at any point in the program</a:t>
            </a:r>
          </a:p>
        </p:txBody>
      </p:sp>
      <p:sp>
        <p:nvSpPr>
          <p:cNvPr id="39940" name="Slide Number Placeholder 3">
            <a:extLst>
              <a:ext uri="{FF2B5EF4-FFF2-40B4-BE49-F238E27FC236}">
                <a16:creationId xmlns:a16="http://schemas.microsoft.com/office/drawing/2014/main" id="{5FEDBBB3-372F-8146-A9CE-5E655EF9D2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99B537E-8D6B-EC44-97E6-BD2AB143F4A7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>
            <a:extLst>
              <a:ext uri="{FF2B5EF4-FFF2-40B4-BE49-F238E27FC236}">
                <a16:creationId xmlns:a16="http://schemas.microsoft.com/office/drawing/2014/main" id="{3243DEEF-E2BA-8E43-AE23-2F9448A7AC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Example: Multiplying in LC-3 (Buggy)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8BFA3068-5084-0446-847E-108203466DE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 program is necessary to multiply, since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LC-3 does not have multiply instruction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The following program multiplies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R4 and R5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Initially,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R4 = 10</a:t>
            </a:r>
            <a:r>
              <a:rPr lang="en-US" altLang="en-US">
                <a:ea typeface="ＭＳ Ｐゴシック" panose="020B0600070205080204" pitchFamily="34" charset="-128"/>
              </a:rPr>
              <a:t> and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R5 = 3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The program produces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40</a:t>
            </a:r>
            <a:r>
              <a:rPr lang="en-US" altLang="en-US">
                <a:ea typeface="ＭＳ Ｐゴシック" panose="020B0600070205080204" pitchFamily="34" charset="-128"/>
              </a:rPr>
              <a:t>.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What went wrong?</a:t>
            </a: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It is useful to annotate each instruction</a:t>
            </a: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40964" name="Slide Number Placeholder 3">
            <a:extLst>
              <a:ext uri="{FF2B5EF4-FFF2-40B4-BE49-F238E27FC236}">
                <a16:creationId xmlns:a16="http://schemas.microsoft.com/office/drawing/2014/main" id="{960B5C93-350E-A04C-9584-0B7A372338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B6288D0-9EFA-6741-919D-A7D25EE1D42F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7B2114F-3D66-8A46-83E7-0269C9A9B059}"/>
              </a:ext>
            </a:extLst>
          </p:cNvPr>
          <p:cNvGrpSpPr>
            <a:grpSpLocks/>
          </p:cNvGrpSpPr>
          <p:nvPr/>
        </p:nvGrpSpPr>
        <p:grpSpPr bwMode="auto">
          <a:xfrm>
            <a:off x="236538" y="3971925"/>
            <a:ext cx="8442325" cy="1514475"/>
            <a:chOff x="168790" y="3895587"/>
            <a:chExt cx="8441809" cy="1514613"/>
          </a:xfrm>
        </p:grpSpPr>
        <p:pic>
          <p:nvPicPr>
            <p:cNvPr id="40980" name="Picture 1">
              <a:extLst>
                <a:ext uri="{FF2B5EF4-FFF2-40B4-BE49-F238E27FC236}">
                  <a16:creationId xmlns:a16="http://schemas.microsoft.com/office/drawing/2014/main" id="{8029255E-F09E-1443-8349-A5963C5449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0000">
              <a:off x="168790" y="3895587"/>
              <a:ext cx="8149806" cy="14918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0981" name="Rectangle 2">
              <a:extLst>
                <a:ext uri="{FF2B5EF4-FFF2-40B4-BE49-F238E27FC236}">
                  <a16:creationId xmlns:a16="http://schemas.microsoft.com/office/drawing/2014/main" id="{BA754B0A-C28A-B146-B9B5-8BFD9F4124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0356" y="4038600"/>
              <a:ext cx="1950243" cy="1371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09B11C75-127D-6641-9343-396FC52ABFAB}"/>
              </a:ext>
            </a:extLst>
          </p:cNvPr>
          <p:cNvSpPr txBox="1">
            <a:spLocks/>
          </p:cNvSpPr>
          <p:nvPr/>
        </p:nvSpPr>
        <p:spPr bwMode="auto">
          <a:xfrm>
            <a:off x="6650038" y="4200525"/>
            <a:ext cx="2341562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R2 = 0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initialize register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A6120AB-65C8-3E41-A5F5-6FE9381EDA97}"/>
              </a:ext>
            </a:extLst>
          </p:cNvPr>
          <p:cNvSpPr txBox="1">
            <a:spLocks/>
          </p:cNvSpPr>
          <p:nvPr/>
        </p:nvSpPr>
        <p:spPr bwMode="auto">
          <a:xfrm>
            <a:off x="6650038" y="4438650"/>
            <a:ext cx="1960562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R2 = R2 + R4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C863830-E7A5-A04E-8FA3-1E290468D5E9}"/>
              </a:ext>
            </a:extLst>
          </p:cNvPr>
          <p:cNvSpPr txBox="1">
            <a:spLocks/>
          </p:cNvSpPr>
          <p:nvPr/>
        </p:nvSpPr>
        <p:spPr bwMode="auto">
          <a:xfrm>
            <a:off x="6650038" y="4665663"/>
            <a:ext cx="1960562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R5 = R5 </a:t>
            </a:r>
            <a:r>
              <a:rPr lang="mr-IN" altLang="en-US" sz="1400">
                <a:solidFill>
                  <a:schemeClr val="bg1"/>
                </a:solidFill>
              </a:rPr>
              <a:t>–</a:t>
            </a:r>
            <a:r>
              <a:rPr lang="en-US" altLang="en-US" sz="1400">
                <a:solidFill>
                  <a:schemeClr val="bg1"/>
                </a:solidFill>
              </a:rPr>
              <a:t> 1 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A54AF07-F08E-084D-AC4D-C73BD3D2634B}"/>
              </a:ext>
            </a:extLst>
          </p:cNvPr>
          <p:cNvSpPr txBox="1">
            <a:spLocks/>
          </p:cNvSpPr>
          <p:nvPr/>
        </p:nvSpPr>
        <p:spPr bwMode="auto">
          <a:xfrm>
            <a:off x="6646863" y="4911725"/>
            <a:ext cx="1963737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BRzp 0x3201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10EA7188-9CD4-FD4C-ABAC-F794BC1A9621}"/>
              </a:ext>
            </a:extLst>
          </p:cNvPr>
          <p:cNvSpPr txBox="1">
            <a:spLocks/>
          </p:cNvSpPr>
          <p:nvPr/>
        </p:nvSpPr>
        <p:spPr bwMode="auto">
          <a:xfrm>
            <a:off x="6646863" y="5160963"/>
            <a:ext cx="2341562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HALT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end program</a:t>
            </a:r>
            <a:endParaRPr lang="de-CH" altLang="en-US" sz="140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FD22EE4-59E8-654E-B951-9191C3E7735E}"/>
              </a:ext>
            </a:extLst>
          </p:cNvPr>
          <p:cNvGrpSpPr>
            <a:grpSpLocks/>
          </p:cNvGrpSpPr>
          <p:nvPr/>
        </p:nvGrpSpPr>
        <p:grpSpPr bwMode="auto">
          <a:xfrm>
            <a:off x="8118475" y="4529138"/>
            <a:ext cx="1139825" cy="623887"/>
            <a:chOff x="8118389" y="4529392"/>
            <a:chExt cx="1139856" cy="624103"/>
          </a:xfrm>
        </p:grpSpPr>
        <p:sp>
          <p:nvSpPr>
            <p:cNvPr id="40978" name="Freeform 1">
              <a:extLst>
                <a:ext uri="{FF2B5EF4-FFF2-40B4-BE49-F238E27FC236}">
                  <a16:creationId xmlns:a16="http://schemas.microsoft.com/office/drawing/2014/main" id="{304947B0-43C2-DB4B-9953-1FF3D16D8D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8389" y="4529392"/>
              <a:ext cx="781146" cy="585628"/>
            </a:xfrm>
            <a:custGeom>
              <a:avLst/>
              <a:gdLst>
                <a:gd name="T0" fmla="*/ 12357 w 781146"/>
                <a:gd name="T1" fmla="*/ 536878 h 585628"/>
                <a:gd name="T2" fmla="*/ 667265 w 781146"/>
                <a:gd name="T3" fmla="*/ 536878 h 585628"/>
                <a:gd name="T4" fmla="*/ 716692 w 781146"/>
                <a:gd name="T5" fmla="*/ 30251 h 585628"/>
                <a:gd name="T6" fmla="*/ 0 w 781146"/>
                <a:gd name="T7" fmla="*/ 54965 h 58562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781146" h="585628">
                  <a:moveTo>
                    <a:pt x="12357" y="536878"/>
                  </a:moveTo>
                  <a:cubicBezTo>
                    <a:pt x="281116" y="579097"/>
                    <a:pt x="549876" y="621316"/>
                    <a:pt x="667265" y="536878"/>
                  </a:cubicBezTo>
                  <a:cubicBezTo>
                    <a:pt x="784654" y="452440"/>
                    <a:pt x="827903" y="110570"/>
                    <a:pt x="716692" y="30251"/>
                  </a:cubicBezTo>
                  <a:cubicBezTo>
                    <a:pt x="605481" y="-50068"/>
                    <a:pt x="0" y="54965"/>
                    <a:pt x="0" y="54965"/>
                  </a:cubicBezTo>
                </a:path>
              </a:pathLst>
            </a:custGeom>
            <a:noFill/>
            <a:ln w="25400" cap="flat" cmpd="sng">
              <a:solidFill>
                <a:srgbClr val="FF0000"/>
              </a:solidFill>
              <a:prstDash val="dash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979" name="Text Placeholder 7">
              <a:extLst>
                <a:ext uri="{FF2B5EF4-FFF2-40B4-BE49-F238E27FC236}">
                  <a16:creationId xmlns:a16="http://schemas.microsoft.com/office/drawing/2014/main" id="{DC4B6CEF-70FE-C24B-A609-DE42A9ADC6B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839200" y="4800600"/>
              <a:ext cx="419045" cy="352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200">
                  <a:solidFill>
                    <a:srgbClr val="FF0000"/>
                  </a:solidFill>
                </a:rPr>
                <a:t>?</a:t>
              </a:r>
              <a:endParaRPr lang="de-CH" altLang="en-US" sz="2200">
                <a:solidFill>
                  <a:srgbClr val="FF0000"/>
                </a:solidFill>
              </a:endParaRPr>
            </a:p>
          </p:txBody>
        </p:sp>
      </p:grp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0F0F3D8-38E0-CB4B-BAA4-CCE47B8DAB19}"/>
              </a:ext>
            </a:extLst>
          </p:cNvPr>
          <p:cNvSpPr txBox="1">
            <a:spLocks/>
          </p:cNvSpPr>
          <p:nvPr/>
        </p:nvSpPr>
        <p:spPr bwMode="auto">
          <a:xfrm>
            <a:off x="990600" y="4200525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AND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DD138AA-0AF6-B04D-9FAE-0C91979FE5E4}"/>
              </a:ext>
            </a:extLst>
          </p:cNvPr>
          <p:cNvSpPr txBox="1">
            <a:spLocks/>
          </p:cNvSpPr>
          <p:nvPr/>
        </p:nvSpPr>
        <p:spPr bwMode="auto">
          <a:xfrm>
            <a:off x="990600" y="4437063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D9AC19F-0496-0C44-AC90-ABB99ED258E9}"/>
              </a:ext>
            </a:extLst>
          </p:cNvPr>
          <p:cNvSpPr txBox="1">
            <a:spLocks/>
          </p:cNvSpPr>
          <p:nvPr/>
        </p:nvSpPr>
        <p:spPr bwMode="auto">
          <a:xfrm>
            <a:off x="990600" y="4675188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EC234B7C-4FAD-9C4F-955C-C7EDFC97E637}"/>
              </a:ext>
            </a:extLst>
          </p:cNvPr>
          <p:cNvSpPr txBox="1">
            <a:spLocks/>
          </p:cNvSpPr>
          <p:nvPr/>
        </p:nvSpPr>
        <p:spPr bwMode="auto">
          <a:xfrm>
            <a:off x="990600" y="4911725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7318D62B-9559-7840-8ABF-E127E54F2554}"/>
              </a:ext>
            </a:extLst>
          </p:cNvPr>
          <p:cNvSpPr txBox="1">
            <a:spLocks/>
          </p:cNvSpPr>
          <p:nvPr/>
        </p:nvSpPr>
        <p:spPr bwMode="auto">
          <a:xfrm>
            <a:off x="990600" y="5138738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HALT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F390CE4C-0B11-EC40-A0D7-5E88E127079C}"/>
              </a:ext>
            </a:extLst>
          </p:cNvPr>
          <p:cNvSpPr txBox="1">
            <a:spLocks/>
          </p:cNvSpPr>
          <p:nvPr/>
        </p:nvSpPr>
        <p:spPr bwMode="auto">
          <a:xfrm>
            <a:off x="2635250" y="4922838"/>
            <a:ext cx="117475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        z      p</a:t>
            </a:r>
            <a:endParaRPr lang="de-CH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  <p:bldP spid="12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>
            <a:extLst>
              <a:ext uri="{FF2B5EF4-FFF2-40B4-BE49-F238E27FC236}">
                <a16:creationId xmlns:a16="http://schemas.microsoft.com/office/drawing/2014/main" id="{41417142-B901-7945-A34F-7EEBE21970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Debugging the Multiply Program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88242F8C-67C4-7C45-9045-1FBF45EF98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We examine the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contents of all registers after</a:t>
            </a:r>
            <a:r>
              <a:rPr lang="en-US" altLang="en-US">
                <a:ea typeface="ＭＳ Ｐゴシック" panose="020B0600070205080204" pitchFamily="34" charset="-128"/>
              </a:rPr>
              <a:t> the execution of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each instruction</a:t>
            </a:r>
          </a:p>
        </p:txBody>
      </p:sp>
      <p:sp>
        <p:nvSpPr>
          <p:cNvPr id="41988" name="Slide Number Placeholder 3">
            <a:extLst>
              <a:ext uri="{FF2B5EF4-FFF2-40B4-BE49-F238E27FC236}">
                <a16:creationId xmlns:a16="http://schemas.microsoft.com/office/drawing/2014/main" id="{D71A04BB-4AC4-7644-BD74-4175A4DFCCE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B25C349-D943-AC47-830E-CDCFF669DB9C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1989" name="Group 3">
            <a:extLst>
              <a:ext uri="{FF2B5EF4-FFF2-40B4-BE49-F238E27FC236}">
                <a16:creationId xmlns:a16="http://schemas.microsoft.com/office/drawing/2014/main" id="{6B843C5F-E85D-AC4E-8F21-8AEA05C45AA7}"/>
              </a:ext>
            </a:extLst>
          </p:cNvPr>
          <p:cNvGrpSpPr>
            <a:grpSpLocks/>
          </p:cNvGrpSpPr>
          <p:nvPr/>
        </p:nvGrpSpPr>
        <p:grpSpPr bwMode="auto">
          <a:xfrm>
            <a:off x="236538" y="1066800"/>
            <a:ext cx="8442325" cy="1514475"/>
            <a:chOff x="168790" y="3895587"/>
            <a:chExt cx="8441809" cy="1514613"/>
          </a:xfrm>
        </p:grpSpPr>
        <p:pic>
          <p:nvPicPr>
            <p:cNvPr id="42011" name="Picture 1">
              <a:extLst>
                <a:ext uri="{FF2B5EF4-FFF2-40B4-BE49-F238E27FC236}">
                  <a16:creationId xmlns:a16="http://schemas.microsoft.com/office/drawing/2014/main" id="{A1F43B35-54BF-0C4B-97AA-D28DB72B7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0000">
              <a:off x="168790" y="3895587"/>
              <a:ext cx="8149806" cy="14918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012" name="Rectangle 2">
              <a:extLst>
                <a:ext uri="{FF2B5EF4-FFF2-40B4-BE49-F238E27FC236}">
                  <a16:creationId xmlns:a16="http://schemas.microsoft.com/office/drawing/2014/main" id="{D0EC45BE-AFE9-5547-982B-A526836868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0356" y="4038600"/>
              <a:ext cx="1950243" cy="1371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sp>
        <p:nvSpPr>
          <p:cNvPr id="41990" name="Text Placeholder 7">
            <a:extLst>
              <a:ext uri="{FF2B5EF4-FFF2-40B4-BE49-F238E27FC236}">
                <a16:creationId xmlns:a16="http://schemas.microsoft.com/office/drawing/2014/main" id="{ADF22832-2CCA-F348-BAD8-7121BF0C35A3}"/>
              </a:ext>
            </a:extLst>
          </p:cNvPr>
          <p:cNvSpPr txBox="1">
            <a:spLocks/>
          </p:cNvSpPr>
          <p:nvPr/>
        </p:nvSpPr>
        <p:spPr bwMode="auto">
          <a:xfrm>
            <a:off x="6650038" y="1295400"/>
            <a:ext cx="2341562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R2 = 0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initialize register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1991" name="Text Placeholder 7">
            <a:extLst>
              <a:ext uri="{FF2B5EF4-FFF2-40B4-BE49-F238E27FC236}">
                <a16:creationId xmlns:a16="http://schemas.microsoft.com/office/drawing/2014/main" id="{23352D39-C33B-7C45-BC47-812B40E17AFF}"/>
              </a:ext>
            </a:extLst>
          </p:cNvPr>
          <p:cNvSpPr txBox="1">
            <a:spLocks/>
          </p:cNvSpPr>
          <p:nvPr/>
        </p:nvSpPr>
        <p:spPr bwMode="auto">
          <a:xfrm>
            <a:off x="6650038" y="1533525"/>
            <a:ext cx="1749425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R2 = R2 + R4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1992" name="Text Placeholder 7">
            <a:extLst>
              <a:ext uri="{FF2B5EF4-FFF2-40B4-BE49-F238E27FC236}">
                <a16:creationId xmlns:a16="http://schemas.microsoft.com/office/drawing/2014/main" id="{AAD2E89C-2ED1-A548-9CBD-C10006468886}"/>
              </a:ext>
            </a:extLst>
          </p:cNvPr>
          <p:cNvSpPr txBox="1">
            <a:spLocks/>
          </p:cNvSpPr>
          <p:nvPr/>
        </p:nvSpPr>
        <p:spPr bwMode="auto">
          <a:xfrm>
            <a:off x="6650038" y="1760538"/>
            <a:ext cx="1749425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R5 = R5 </a:t>
            </a:r>
            <a:r>
              <a:rPr lang="mr-IN" altLang="en-US" sz="1400">
                <a:solidFill>
                  <a:schemeClr val="bg1"/>
                </a:solidFill>
              </a:rPr>
              <a:t>–</a:t>
            </a:r>
            <a:r>
              <a:rPr lang="en-US" altLang="en-US" sz="1400">
                <a:solidFill>
                  <a:schemeClr val="bg1"/>
                </a:solidFill>
              </a:rPr>
              <a:t> 1 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1993" name="Text Placeholder 7">
            <a:extLst>
              <a:ext uri="{FF2B5EF4-FFF2-40B4-BE49-F238E27FC236}">
                <a16:creationId xmlns:a16="http://schemas.microsoft.com/office/drawing/2014/main" id="{94ACFDBE-3AEF-8746-B78F-F7867C2D95F8}"/>
              </a:ext>
            </a:extLst>
          </p:cNvPr>
          <p:cNvSpPr txBox="1">
            <a:spLocks/>
          </p:cNvSpPr>
          <p:nvPr/>
        </p:nvSpPr>
        <p:spPr bwMode="auto">
          <a:xfrm>
            <a:off x="6646863" y="2006600"/>
            <a:ext cx="17526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BRzp 0x3201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1994" name="Text Placeholder 7">
            <a:extLst>
              <a:ext uri="{FF2B5EF4-FFF2-40B4-BE49-F238E27FC236}">
                <a16:creationId xmlns:a16="http://schemas.microsoft.com/office/drawing/2014/main" id="{241F0DD9-6C9A-244C-BA69-A6B70A06506A}"/>
              </a:ext>
            </a:extLst>
          </p:cNvPr>
          <p:cNvSpPr txBox="1">
            <a:spLocks/>
          </p:cNvSpPr>
          <p:nvPr/>
        </p:nvSpPr>
        <p:spPr bwMode="auto">
          <a:xfrm>
            <a:off x="6646863" y="2255838"/>
            <a:ext cx="2341562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HALT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end program</a:t>
            </a:r>
            <a:endParaRPr lang="de-CH" altLang="en-US" sz="140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6B6EC-E1E6-D442-8A4A-5E1954427D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3563938"/>
            <a:ext cx="1816100" cy="3065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33CFB61A-9EC6-4E47-8E5B-54BAF8778F42}"/>
              </a:ext>
            </a:extLst>
          </p:cNvPr>
          <p:cNvSpPr txBox="1">
            <a:spLocks/>
          </p:cNvSpPr>
          <p:nvPr/>
        </p:nvSpPr>
        <p:spPr bwMode="auto">
          <a:xfrm>
            <a:off x="609600" y="5164138"/>
            <a:ext cx="3200400" cy="220662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r"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← Correct result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CE33B251-07A3-4941-91FC-51DDCF15BB60}"/>
              </a:ext>
            </a:extLst>
          </p:cNvPr>
          <p:cNvSpPr txBox="1">
            <a:spLocks/>
          </p:cNvSpPr>
          <p:nvPr/>
        </p:nvSpPr>
        <p:spPr bwMode="auto">
          <a:xfrm>
            <a:off x="609600" y="5375275"/>
            <a:ext cx="4716463" cy="220663"/>
          </a:xfrm>
          <a:prstGeom prst="rect">
            <a:avLst/>
          </a:prstGeom>
          <a:solidFill>
            <a:srgbClr val="FF26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r"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← BR should not be taken if R5 = 0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5EF0C68-3B8A-2F42-9B40-6F507A7F5EE2}"/>
              </a:ext>
            </a:extLst>
          </p:cNvPr>
          <p:cNvSpPr/>
          <p:nvPr/>
        </p:nvSpPr>
        <p:spPr>
          <a:xfrm>
            <a:off x="5762625" y="4191000"/>
            <a:ext cx="3017838" cy="1498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>
                <a:solidFill>
                  <a:srgbClr val="FF0000"/>
                </a:solidFill>
              </a:rPr>
              <a:t>branch condition codes were set wrong</a:t>
            </a:r>
            <a:r>
              <a:rPr lang="en-US" dirty="0">
                <a:solidFill>
                  <a:schemeClr val="tx1"/>
                </a:solidFill>
              </a:rPr>
              <a:t>. The conditional branch should </a:t>
            </a:r>
            <a:r>
              <a:rPr lang="en-US" dirty="0">
                <a:solidFill>
                  <a:srgbClr val="00B050"/>
                </a:solidFill>
              </a:rPr>
              <a:t>only be taken if R5 is positive</a:t>
            </a:r>
          </a:p>
        </p:txBody>
      </p:sp>
      <p:grpSp>
        <p:nvGrpSpPr>
          <p:cNvPr id="41999" name="Group 17">
            <a:extLst>
              <a:ext uri="{FF2B5EF4-FFF2-40B4-BE49-F238E27FC236}">
                <a16:creationId xmlns:a16="http://schemas.microsoft.com/office/drawing/2014/main" id="{9DA4AB71-8581-B947-A809-BA59ECFDD3AC}"/>
              </a:ext>
            </a:extLst>
          </p:cNvPr>
          <p:cNvGrpSpPr>
            <a:grpSpLocks/>
          </p:cNvGrpSpPr>
          <p:nvPr/>
        </p:nvGrpSpPr>
        <p:grpSpPr bwMode="auto">
          <a:xfrm>
            <a:off x="8118475" y="1662113"/>
            <a:ext cx="1139825" cy="623887"/>
            <a:chOff x="8118389" y="4529392"/>
            <a:chExt cx="1139856" cy="624103"/>
          </a:xfrm>
        </p:grpSpPr>
        <p:sp>
          <p:nvSpPr>
            <p:cNvPr id="42009" name="Freeform 18">
              <a:extLst>
                <a:ext uri="{FF2B5EF4-FFF2-40B4-BE49-F238E27FC236}">
                  <a16:creationId xmlns:a16="http://schemas.microsoft.com/office/drawing/2014/main" id="{56506C1B-340F-9D4A-AA22-E48626675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8389" y="4529392"/>
              <a:ext cx="781146" cy="585628"/>
            </a:xfrm>
            <a:custGeom>
              <a:avLst/>
              <a:gdLst>
                <a:gd name="T0" fmla="*/ 12357 w 781146"/>
                <a:gd name="T1" fmla="*/ 536878 h 585628"/>
                <a:gd name="T2" fmla="*/ 667265 w 781146"/>
                <a:gd name="T3" fmla="*/ 536878 h 585628"/>
                <a:gd name="T4" fmla="*/ 716692 w 781146"/>
                <a:gd name="T5" fmla="*/ 30251 h 585628"/>
                <a:gd name="T6" fmla="*/ 0 w 781146"/>
                <a:gd name="T7" fmla="*/ 54965 h 58562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781146" h="585628">
                  <a:moveTo>
                    <a:pt x="12357" y="536878"/>
                  </a:moveTo>
                  <a:cubicBezTo>
                    <a:pt x="281116" y="579097"/>
                    <a:pt x="549876" y="621316"/>
                    <a:pt x="667265" y="536878"/>
                  </a:cubicBezTo>
                  <a:cubicBezTo>
                    <a:pt x="784654" y="452440"/>
                    <a:pt x="827903" y="110570"/>
                    <a:pt x="716692" y="30251"/>
                  </a:cubicBezTo>
                  <a:cubicBezTo>
                    <a:pt x="605481" y="-50068"/>
                    <a:pt x="0" y="54965"/>
                    <a:pt x="0" y="54965"/>
                  </a:cubicBezTo>
                </a:path>
              </a:pathLst>
            </a:custGeom>
            <a:noFill/>
            <a:ln w="25400" cap="flat" cmpd="sng">
              <a:solidFill>
                <a:srgbClr val="FF0000"/>
              </a:solidFill>
              <a:prstDash val="dash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010" name="Text Placeholder 7">
              <a:extLst>
                <a:ext uri="{FF2B5EF4-FFF2-40B4-BE49-F238E27FC236}">
                  <a16:creationId xmlns:a16="http://schemas.microsoft.com/office/drawing/2014/main" id="{AA0030B9-D20E-5C4A-8F90-0FCFD2566E3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839200" y="4800600"/>
              <a:ext cx="419045" cy="352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200">
                  <a:solidFill>
                    <a:srgbClr val="FF0000"/>
                  </a:solidFill>
                </a:rPr>
                <a:t>?</a:t>
              </a:r>
              <a:endParaRPr lang="de-CH" altLang="en-US" sz="2200">
                <a:solidFill>
                  <a:srgbClr val="FF000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A915190-1D6F-5540-876F-B3A727011051}"/>
              </a:ext>
            </a:extLst>
          </p:cNvPr>
          <p:cNvGrpSpPr>
            <a:grpSpLocks/>
          </p:cNvGrpSpPr>
          <p:nvPr/>
        </p:nvGrpSpPr>
        <p:grpSpPr bwMode="auto">
          <a:xfrm>
            <a:off x="5762625" y="5749925"/>
            <a:ext cx="3017838" cy="666750"/>
            <a:chOff x="5762625" y="5749925"/>
            <a:chExt cx="3017838" cy="666750"/>
          </a:xfrm>
        </p:grpSpPr>
        <p:sp>
          <p:nvSpPr>
            <p:cNvPr id="16" name="Content Placeholder 5">
              <a:extLst>
                <a:ext uri="{FF2B5EF4-FFF2-40B4-BE49-F238E27FC236}">
                  <a16:creationId xmlns:a16="http://schemas.microsoft.com/office/drawing/2014/main" id="{99199AEF-AADF-E549-96B4-AECF46F3E48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762625" y="5749925"/>
              <a:ext cx="3017838" cy="66675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indent="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charset="2"/>
                <a:buNone/>
                <a:defRPr sz="2000" kern="0">
                  <a:latin typeface="+mn-lt"/>
                  <a:ea typeface="ＭＳ Ｐゴシック" charset="0"/>
                  <a:cs typeface="ＭＳ Ｐゴシック" charset="0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charset="2"/>
                <a:buChar char="q"/>
                <a:defRPr sz="2200">
                  <a:latin typeface="+mn-lt"/>
                  <a:ea typeface="ＭＳ Ｐゴシック" pitchFamily="-106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charset="2"/>
                <a:buChar char="n"/>
                <a:defRPr sz="2000">
                  <a:latin typeface="+mn-lt"/>
                  <a:ea typeface="ＭＳ Ｐゴシック" pitchFamily="-106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charset="2"/>
                <a:buChar char="q"/>
                <a:defRPr>
                  <a:latin typeface="+mn-lt"/>
                  <a:ea typeface="ＭＳ Ｐゴシック" pitchFamily="-106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charset="2"/>
                <a:buChar char="§"/>
                <a:defRPr sz="1600">
                  <a:latin typeface="+mn-lt"/>
                  <a:ea typeface="ＭＳ Ｐゴシック" pitchFamily="-106" charset="-128"/>
                </a:defRPr>
              </a:lvl5pPr>
              <a:lvl6pPr marL="2138363" indent="-339725" fontAlgn="base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latin typeface="+mn-lt"/>
                </a:defRPr>
              </a:lvl6pPr>
              <a:lvl7pPr marL="2595563" indent="-339725" fontAlgn="base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latin typeface="+mn-lt"/>
                </a:defRPr>
              </a:lvl7pPr>
              <a:lvl8pPr marL="3052763" indent="-339725" fontAlgn="base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latin typeface="+mn-lt"/>
                </a:defRPr>
              </a:lvl8pPr>
              <a:lvl9pPr marL="3509963" indent="-339725" fontAlgn="base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latin typeface="+mn-lt"/>
                </a:defRPr>
              </a:lvl9pPr>
            </a:lstStyle>
            <a:p>
              <a:pPr>
                <a:defRPr/>
              </a:pPr>
              <a:r>
                <a:rPr lang="en-US" sz="1800" dirty="0">
                  <a:ea typeface="Tahoma" charset="0"/>
                  <a:cs typeface="Tahoma" charset="0"/>
                </a:rPr>
                <a:t>Correct instruction:</a:t>
              </a:r>
            </a:p>
            <a:p>
              <a:pPr>
                <a:defRPr/>
              </a:pPr>
              <a:r>
                <a:rPr lang="en-US" sz="1800" dirty="0" err="1">
                  <a:solidFill>
                    <a:srgbClr val="0432FF"/>
                  </a:solidFill>
                  <a:latin typeface="Courier" charset="0"/>
                  <a:ea typeface="Courier" charset="0"/>
                  <a:cs typeface="Courier" charset="0"/>
                </a:rPr>
                <a:t>BRp</a:t>
              </a:r>
              <a:r>
                <a:rPr lang="en-US" sz="1800" dirty="0">
                  <a:solidFill>
                    <a:srgbClr val="0432FF"/>
                  </a:solidFill>
                  <a:latin typeface="Courier" charset="0"/>
                  <a:ea typeface="Courier" charset="0"/>
                  <a:cs typeface="Courier" charset="0"/>
                </a:rPr>
                <a:t> #-3</a:t>
              </a:r>
            </a:p>
          </p:txBody>
        </p:sp>
        <p:sp>
          <p:nvSpPr>
            <p:cNvPr id="42008" name="Text Placeholder 7">
              <a:extLst>
                <a:ext uri="{FF2B5EF4-FFF2-40B4-BE49-F238E27FC236}">
                  <a16:creationId xmlns:a16="http://schemas.microsoft.com/office/drawing/2014/main" id="{913342E4-195E-1A4F-B185-B6F89CB1BF2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239001" y="6110894"/>
              <a:ext cx="1541462" cy="304800"/>
            </a:xfrm>
            <a:prstGeom prst="rect">
              <a:avLst/>
            </a:prstGeom>
            <a:solidFill>
              <a:srgbClr val="002060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1400">
                  <a:solidFill>
                    <a:schemeClr val="bg1"/>
                  </a:solidFill>
                </a:rPr>
                <a:t>// BRp 0x3201</a:t>
              </a:r>
              <a:endParaRPr lang="de-CH" altLang="en-US" sz="1400">
                <a:solidFill>
                  <a:schemeClr val="bg1"/>
                </a:solidFill>
              </a:endParaRPr>
            </a:p>
          </p:txBody>
        </p:sp>
      </p:grpSp>
      <p:sp>
        <p:nvSpPr>
          <p:cNvPr id="42001" name="Text Placeholder 7">
            <a:extLst>
              <a:ext uri="{FF2B5EF4-FFF2-40B4-BE49-F238E27FC236}">
                <a16:creationId xmlns:a16="http://schemas.microsoft.com/office/drawing/2014/main" id="{925198DF-A7C9-0243-B66C-54B8D72D0C44}"/>
              </a:ext>
            </a:extLst>
          </p:cNvPr>
          <p:cNvSpPr txBox="1">
            <a:spLocks/>
          </p:cNvSpPr>
          <p:nvPr/>
        </p:nvSpPr>
        <p:spPr bwMode="auto">
          <a:xfrm>
            <a:off x="985838" y="1306513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AND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2002" name="Text Placeholder 7">
            <a:extLst>
              <a:ext uri="{FF2B5EF4-FFF2-40B4-BE49-F238E27FC236}">
                <a16:creationId xmlns:a16="http://schemas.microsoft.com/office/drawing/2014/main" id="{0B78341C-24C9-6A4D-85EF-1B3D6223A613}"/>
              </a:ext>
            </a:extLst>
          </p:cNvPr>
          <p:cNvSpPr txBox="1">
            <a:spLocks/>
          </p:cNvSpPr>
          <p:nvPr/>
        </p:nvSpPr>
        <p:spPr bwMode="auto">
          <a:xfrm>
            <a:off x="985838" y="1543050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2003" name="Text Placeholder 7">
            <a:extLst>
              <a:ext uri="{FF2B5EF4-FFF2-40B4-BE49-F238E27FC236}">
                <a16:creationId xmlns:a16="http://schemas.microsoft.com/office/drawing/2014/main" id="{0B86032C-59E8-B74E-BA7A-7A0CBA20DE24}"/>
              </a:ext>
            </a:extLst>
          </p:cNvPr>
          <p:cNvSpPr txBox="1">
            <a:spLocks/>
          </p:cNvSpPr>
          <p:nvPr/>
        </p:nvSpPr>
        <p:spPr bwMode="auto">
          <a:xfrm>
            <a:off x="985838" y="1781175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2004" name="Text Placeholder 7">
            <a:extLst>
              <a:ext uri="{FF2B5EF4-FFF2-40B4-BE49-F238E27FC236}">
                <a16:creationId xmlns:a16="http://schemas.microsoft.com/office/drawing/2014/main" id="{BA10A203-EABD-FE47-BE90-6EFA4D6B84A0}"/>
              </a:ext>
            </a:extLst>
          </p:cNvPr>
          <p:cNvSpPr txBox="1">
            <a:spLocks/>
          </p:cNvSpPr>
          <p:nvPr/>
        </p:nvSpPr>
        <p:spPr bwMode="auto">
          <a:xfrm>
            <a:off x="985838" y="2017713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2005" name="Text Placeholder 7">
            <a:extLst>
              <a:ext uri="{FF2B5EF4-FFF2-40B4-BE49-F238E27FC236}">
                <a16:creationId xmlns:a16="http://schemas.microsoft.com/office/drawing/2014/main" id="{38E142F5-C629-5D48-8C2C-592FAFF7E32B}"/>
              </a:ext>
            </a:extLst>
          </p:cNvPr>
          <p:cNvSpPr txBox="1">
            <a:spLocks/>
          </p:cNvSpPr>
          <p:nvPr/>
        </p:nvSpPr>
        <p:spPr bwMode="auto">
          <a:xfrm>
            <a:off x="985838" y="2244725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HALT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2006" name="Text Placeholder 7">
            <a:extLst>
              <a:ext uri="{FF2B5EF4-FFF2-40B4-BE49-F238E27FC236}">
                <a16:creationId xmlns:a16="http://schemas.microsoft.com/office/drawing/2014/main" id="{E4936F45-2F8E-684A-946E-3A30E3BD1D86}"/>
              </a:ext>
            </a:extLst>
          </p:cNvPr>
          <p:cNvSpPr txBox="1">
            <a:spLocks/>
          </p:cNvSpPr>
          <p:nvPr/>
        </p:nvSpPr>
        <p:spPr bwMode="auto">
          <a:xfrm>
            <a:off x="2630488" y="2028825"/>
            <a:ext cx="117475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        z      p</a:t>
            </a:r>
            <a:endParaRPr lang="de-CH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>
            <a:extLst>
              <a:ext uri="{FF2B5EF4-FFF2-40B4-BE49-F238E27FC236}">
                <a16:creationId xmlns:a16="http://schemas.microsoft.com/office/drawing/2014/main" id="{808525A4-43F8-8840-91E2-37482BCAAC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Easier Debugging with Breakpoints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71E027D9-64EC-264E-ADE2-E979E98781D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We could use a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breakpoint</a:t>
            </a:r>
            <a:r>
              <a:rPr lang="en-US" altLang="en-US">
                <a:ea typeface="ＭＳ Ｐゴシック" panose="020B0600070205080204" pitchFamily="34" charset="-128"/>
              </a:rPr>
              <a:t> to save some work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Setting a breakpoint in 0x3203 (BR) allows us to examine the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results of each iteration of the loop</a:t>
            </a:r>
          </a:p>
        </p:txBody>
      </p:sp>
      <p:sp>
        <p:nvSpPr>
          <p:cNvPr id="43012" name="Slide Number Placeholder 3">
            <a:extLst>
              <a:ext uri="{FF2B5EF4-FFF2-40B4-BE49-F238E27FC236}">
                <a16:creationId xmlns:a16="http://schemas.microsoft.com/office/drawing/2014/main" id="{F1307614-6BAA-0847-9761-46D3C6E508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4C2AAE9-37E5-4846-8274-C0008B7BD41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43013" name="Group 3">
            <a:extLst>
              <a:ext uri="{FF2B5EF4-FFF2-40B4-BE49-F238E27FC236}">
                <a16:creationId xmlns:a16="http://schemas.microsoft.com/office/drawing/2014/main" id="{591F1769-37B0-6E4B-BB09-E961725B0A79}"/>
              </a:ext>
            </a:extLst>
          </p:cNvPr>
          <p:cNvGrpSpPr>
            <a:grpSpLocks/>
          </p:cNvGrpSpPr>
          <p:nvPr/>
        </p:nvGrpSpPr>
        <p:grpSpPr bwMode="auto">
          <a:xfrm>
            <a:off x="236538" y="1066800"/>
            <a:ext cx="8442325" cy="1514475"/>
            <a:chOff x="168790" y="3895587"/>
            <a:chExt cx="8441809" cy="1514613"/>
          </a:xfrm>
        </p:grpSpPr>
        <p:pic>
          <p:nvPicPr>
            <p:cNvPr id="43032" name="Picture 1">
              <a:extLst>
                <a:ext uri="{FF2B5EF4-FFF2-40B4-BE49-F238E27FC236}">
                  <a16:creationId xmlns:a16="http://schemas.microsoft.com/office/drawing/2014/main" id="{D71FEFDC-63B0-3C4B-93BF-652274C21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60000">
              <a:off x="168790" y="3895587"/>
              <a:ext cx="8149806" cy="14918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3033" name="Rectangle 2">
              <a:extLst>
                <a:ext uri="{FF2B5EF4-FFF2-40B4-BE49-F238E27FC236}">
                  <a16:creationId xmlns:a16="http://schemas.microsoft.com/office/drawing/2014/main" id="{171A4F8A-95A4-9445-92B7-1F59E78891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0356" y="4038600"/>
              <a:ext cx="1950243" cy="1371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</p:grp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6658648-E0BD-2044-8293-59401A70DF7D}"/>
              </a:ext>
            </a:extLst>
          </p:cNvPr>
          <p:cNvSpPr/>
          <p:nvPr/>
        </p:nvSpPr>
        <p:spPr>
          <a:xfrm>
            <a:off x="5715000" y="4343400"/>
            <a:ext cx="3017838" cy="12192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One last question:</a:t>
            </a:r>
          </a:p>
          <a:p>
            <a:pPr algn="ctr">
              <a:defRPr/>
            </a:pPr>
            <a:r>
              <a:rPr lang="en-US" dirty="0">
                <a:solidFill>
                  <a:srgbClr val="FF0000"/>
                </a:solidFill>
              </a:rPr>
              <a:t>Does this program work if the initial value of R5 is 0?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C084AA-2596-3E49-BF05-C34A36484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88" y="4203700"/>
            <a:ext cx="2070100" cy="120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0A9852FA-F697-CC49-BBDD-7BC0168AEC80}"/>
              </a:ext>
            </a:extLst>
          </p:cNvPr>
          <p:cNvSpPr txBox="1">
            <a:spLocks/>
          </p:cNvSpPr>
          <p:nvPr/>
        </p:nvSpPr>
        <p:spPr bwMode="auto">
          <a:xfrm>
            <a:off x="533400" y="4876800"/>
            <a:ext cx="4953000" cy="241300"/>
          </a:xfrm>
          <a:prstGeom prst="rect">
            <a:avLst/>
          </a:prstGeom>
          <a:solidFill>
            <a:srgbClr val="FF26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r"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← BR should not be taken if R5 = 0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D06BFF8-76B2-124A-951D-74A8E11EA496}"/>
              </a:ext>
            </a:extLst>
          </p:cNvPr>
          <p:cNvSpPr/>
          <p:nvPr/>
        </p:nvSpPr>
        <p:spPr>
          <a:xfrm>
            <a:off x="1460500" y="5638800"/>
            <a:ext cx="7296150" cy="7000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A good test should also consider the </a:t>
            </a:r>
            <a:r>
              <a:rPr lang="en-US" dirty="0">
                <a:solidFill>
                  <a:srgbClr val="0432FF"/>
                </a:solidFill>
              </a:rPr>
              <a:t>corner cases</a:t>
            </a:r>
            <a:r>
              <a:rPr lang="en-US" dirty="0">
                <a:solidFill>
                  <a:schemeClr val="tx1"/>
                </a:solidFill>
              </a:rPr>
              <a:t>, </a:t>
            </a:r>
          </a:p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i.e., unusual values that the programmer might fail to consider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018" name="Text Placeholder 7">
            <a:extLst>
              <a:ext uri="{FF2B5EF4-FFF2-40B4-BE49-F238E27FC236}">
                <a16:creationId xmlns:a16="http://schemas.microsoft.com/office/drawing/2014/main" id="{5157F9EE-02E0-174C-9A02-CCFDA8CD3027}"/>
              </a:ext>
            </a:extLst>
          </p:cNvPr>
          <p:cNvSpPr txBox="1">
            <a:spLocks/>
          </p:cNvSpPr>
          <p:nvPr/>
        </p:nvSpPr>
        <p:spPr bwMode="auto">
          <a:xfrm>
            <a:off x="6650038" y="1295400"/>
            <a:ext cx="2341562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R2 = 0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initialize register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019" name="Text Placeholder 7">
            <a:extLst>
              <a:ext uri="{FF2B5EF4-FFF2-40B4-BE49-F238E27FC236}">
                <a16:creationId xmlns:a16="http://schemas.microsoft.com/office/drawing/2014/main" id="{644EE89E-2994-2045-A1F5-5F7560B8A289}"/>
              </a:ext>
            </a:extLst>
          </p:cNvPr>
          <p:cNvSpPr txBox="1">
            <a:spLocks/>
          </p:cNvSpPr>
          <p:nvPr/>
        </p:nvSpPr>
        <p:spPr bwMode="auto">
          <a:xfrm>
            <a:off x="6650038" y="1533525"/>
            <a:ext cx="1749425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R2 = R2 + R4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020" name="Text Placeholder 7">
            <a:extLst>
              <a:ext uri="{FF2B5EF4-FFF2-40B4-BE49-F238E27FC236}">
                <a16:creationId xmlns:a16="http://schemas.microsoft.com/office/drawing/2014/main" id="{475BEB09-25AA-8448-8564-EB662E76A7B0}"/>
              </a:ext>
            </a:extLst>
          </p:cNvPr>
          <p:cNvSpPr txBox="1">
            <a:spLocks/>
          </p:cNvSpPr>
          <p:nvPr/>
        </p:nvSpPr>
        <p:spPr bwMode="auto">
          <a:xfrm>
            <a:off x="6650038" y="1760538"/>
            <a:ext cx="1749425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R5 = R5 </a:t>
            </a:r>
            <a:r>
              <a:rPr lang="mr-IN" altLang="en-US" sz="1400">
                <a:solidFill>
                  <a:schemeClr val="bg1"/>
                </a:solidFill>
              </a:rPr>
              <a:t>–</a:t>
            </a:r>
            <a:r>
              <a:rPr lang="en-US" altLang="en-US" sz="1400">
                <a:solidFill>
                  <a:schemeClr val="bg1"/>
                </a:solidFill>
              </a:rPr>
              <a:t> 1 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021" name="Text Placeholder 7">
            <a:extLst>
              <a:ext uri="{FF2B5EF4-FFF2-40B4-BE49-F238E27FC236}">
                <a16:creationId xmlns:a16="http://schemas.microsoft.com/office/drawing/2014/main" id="{8645F0B9-08F1-AC4C-9336-E50299E09302}"/>
              </a:ext>
            </a:extLst>
          </p:cNvPr>
          <p:cNvSpPr txBox="1">
            <a:spLocks/>
          </p:cNvSpPr>
          <p:nvPr/>
        </p:nvSpPr>
        <p:spPr bwMode="auto">
          <a:xfrm>
            <a:off x="6646863" y="2006600"/>
            <a:ext cx="1752600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BRzp 0x3201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022" name="Text Placeholder 7">
            <a:extLst>
              <a:ext uri="{FF2B5EF4-FFF2-40B4-BE49-F238E27FC236}">
                <a16:creationId xmlns:a16="http://schemas.microsoft.com/office/drawing/2014/main" id="{0A0F28A8-9643-1E4E-A9EB-808D0F1A56FC}"/>
              </a:ext>
            </a:extLst>
          </p:cNvPr>
          <p:cNvSpPr txBox="1">
            <a:spLocks/>
          </p:cNvSpPr>
          <p:nvPr/>
        </p:nvSpPr>
        <p:spPr bwMode="auto">
          <a:xfrm>
            <a:off x="6646863" y="2255838"/>
            <a:ext cx="2341562" cy="304800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HALT </a:t>
            </a:r>
            <a:r>
              <a:rPr lang="mr-IN" altLang="en-US" sz="1400">
                <a:solidFill>
                  <a:schemeClr val="bg1"/>
                </a:solidFill>
              </a:rPr>
              <a:t>//</a:t>
            </a:r>
            <a:r>
              <a:rPr lang="en-US" altLang="en-US" sz="1400">
                <a:solidFill>
                  <a:schemeClr val="bg1"/>
                </a:solidFill>
              </a:rPr>
              <a:t> end program</a:t>
            </a:r>
            <a:endParaRPr lang="de-CH" altLang="en-US" sz="1400">
              <a:solidFill>
                <a:schemeClr val="bg1"/>
              </a:solidFill>
            </a:endParaRPr>
          </a:p>
        </p:txBody>
      </p:sp>
      <p:grpSp>
        <p:nvGrpSpPr>
          <p:cNvPr id="43023" name="Group 23">
            <a:extLst>
              <a:ext uri="{FF2B5EF4-FFF2-40B4-BE49-F238E27FC236}">
                <a16:creationId xmlns:a16="http://schemas.microsoft.com/office/drawing/2014/main" id="{B889A425-6079-974C-BA0E-A2ADBC66D979}"/>
              </a:ext>
            </a:extLst>
          </p:cNvPr>
          <p:cNvGrpSpPr>
            <a:grpSpLocks/>
          </p:cNvGrpSpPr>
          <p:nvPr/>
        </p:nvGrpSpPr>
        <p:grpSpPr bwMode="auto">
          <a:xfrm>
            <a:off x="8118475" y="1662113"/>
            <a:ext cx="1139825" cy="623887"/>
            <a:chOff x="8118389" y="4529392"/>
            <a:chExt cx="1139856" cy="624103"/>
          </a:xfrm>
        </p:grpSpPr>
        <p:sp>
          <p:nvSpPr>
            <p:cNvPr id="43030" name="Freeform 24">
              <a:extLst>
                <a:ext uri="{FF2B5EF4-FFF2-40B4-BE49-F238E27FC236}">
                  <a16:creationId xmlns:a16="http://schemas.microsoft.com/office/drawing/2014/main" id="{387F37E3-66D1-574C-94FB-267469B1B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8389" y="4529392"/>
              <a:ext cx="781146" cy="585628"/>
            </a:xfrm>
            <a:custGeom>
              <a:avLst/>
              <a:gdLst>
                <a:gd name="T0" fmla="*/ 12357 w 781146"/>
                <a:gd name="T1" fmla="*/ 536878 h 585628"/>
                <a:gd name="T2" fmla="*/ 667265 w 781146"/>
                <a:gd name="T3" fmla="*/ 536878 h 585628"/>
                <a:gd name="T4" fmla="*/ 716692 w 781146"/>
                <a:gd name="T5" fmla="*/ 30251 h 585628"/>
                <a:gd name="T6" fmla="*/ 0 w 781146"/>
                <a:gd name="T7" fmla="*/ 54965 h 58562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781146" h="585628">
                  <a:moveTo>
                    <a:pt x="12357" y="536878"/>
                  </a:moveTo>
                  <a:cubicBezTo>
                    <a:pt x="281116" y="579097"/>
                    <a:pt x="549876" y="621316"/>
                    <a:pt x="667265" y="536878"/>
                  </a:cubicBezTo>
                  <a:cubicBezTo>
                    <a:pt x="784654" y="452440"/>
                    <a:pt x="827903" y="110570"/>
                    <a:pt x="716692" y="30251"/>
                  </a:cubicBezTo>
                  <a:cubicBezTo>
                    <a:pt x="605481" y="-50068"/>
                    <a:pt x="0" y="54965"/>
                    <a:pt x="0" y="54965"/>
                  </a:cubicBezTo>
                </a:path>
              </a:pathLst>
            </a:custGeom>
            <a:noFill/>
            <a:ln w="25400" cap="flat" cmpd="sng">
              <a:solidFill>
                <a:srgbClr val="FF0000"/>
              </a:solidFill>
              <a:prstDash val="dash"/>
              <a:round/>
              <a:headEnd type="none" w="med" len="med"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031" name="Text Placeholder 7">
              <a:extLst>
                <a:ext uri="{FF2B5EF4-FFF2-40B4-BE49-F238E27FC236}">
                  <a16:creationId xmlns:a16="http://schemas.microsoft.com/office/drawing/2014/main" id="{E4B62CDE-6D7E-DE41-A54C-D357A7C7271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839200" y="4800600"/>
              <a:ext cx="419045" cy="352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669925" indent="-325438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022350" indent="-350838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339850" indent="-315913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1681163" indent="-339725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1383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5955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0527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509963" indent="-3397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 typeface="Wingdings" pitchFamily="2" charset="2"/>
                <a:buNone/>
              </a:pPr>
              <a:r>
                <a:rPr lang="en-US" altLang="en-US" sz="2200">
                  <a:solidFill>
                    <a:srgbClr val="FF0000"/>
                  </a:solidFill>
                </a:rPr>
                <a:t>?</a:t>
              </a:r>
              <a:endParaRPr lang="de-CH" altLang="en-US" sz="2200">
                <a:solidFill>
                  <a:srgbClr val="FF0000"/>
                </a:solidFill>
              </a:endParaRPr>
            </a:p>
          </p:txBody>
        </p:sp>
      </p:grpSp>
      <p:sp>
        <p:nvSpPr>
          <p:cNvPr id="43024" name="Text Placeholder 7">
            <a:extLst>
              <a:ext uri="{FF2B5EF4-FFF2-40B4-BE49-F238E27FC236}">
                <a16:creationId xmlns:a16="http://schemas.microsoft.com/office/drawing/2014/main" id="{5DE7ECFE-58FF-9B49-BC99-2198A4AFF902}"/>
              </a:ext>
            </a:extLst>
          </p:cNvPr>
          <p:cNvSpPr txBox="1">
            <a:spLocks/>
          </p:cNvSpPr>
          <p:nvPr/>
        </p:nvSpPr>
        <p:spPr bwMode="auto">
          <a:xfrm>
            <a:off x="990600" y="1295400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AND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025" name="Text Placeholder 7">
            <a:extLst>
              <a:ext uri="{FF2B5EF4-FFF2-40B4-BE49-F238E27FC236}">
                <a16:creationId xmlns:a16="http://schemas.microsoft.com/office/drawing/2014/main" id="{4387320E-AAF1-294C-B55A-676F8487F006}"/>
              </a:ext>
            </a:extLst>
          </p:cNvPr>
          <p:cNvSpPr txBox="1">
            <a:spLocks/>
          </p:cNvSpPr>
          <p:nvPr/>
        </p:nvSpPr>
        <p:spPr bwMode="auto">
          <a:xfrm>
            <a:off x="990600" y="1531938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026" name="Text Placeholder 7">
            <a:extLst>
              <a:ext uri="{FF2B5EF4-FFF2-40B4-BE49-F238E27FC236}">
                <a16:creationId xmlns:a16="http://schemas.microsoft.com/office/drawing/2014/main" id="{A789FE27-94C7-FC4B-877F-39B0D12A5F10}"/>
              </a:ext>
            </a:extLst>
          </p:cNvPr>
          <p:cNvSpPr txBox="1">
            <a:spLocks/>
          </p:cNvSpPr>
          <p:nvPr/>
        </p:nvSpPr>
        <p:spPr bwMode="auto">
          <a:xfrm>
            <a:off x="990600" y="1770063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ADD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027" name="Text Placeholder 7">
            <a:extLst>
              <a:ext uri="{FF2B5EF4-FFF2-40B4-BE49-F238E27FC236}">
                <a16:creationId xmlns:a16="http://schemas.microsoft.com/office/drawing/2014/main" id="{D498F39A-ACC8-6245-BC38-8B6B200CA9B0}"/>
              </a:ext>
            </a:extLst>
          </p:cNvPr>
          <p:cNvSpPr txBox="1">
            <a:spLocks/>
          </p:cNvSpPr>
          <p:nvPr/>
        </p:nvSpPr>
        <p:spPr bwMode="auto">
          <a:xfrm>
            <a:off x="990600" y="2006600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BR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028" name="Text Placeholder 7">
            <a:extLst>
              <a:ext uri="{FF2B5EF4-FFF2-40B4-BE49-F238E27FC236}">
                <a16:creationId xmlns:a16="http://schemas.microsoft.com/office/drawing/2014/main" id="{280A83E7-822A-5D43-94C7-8B248B06A1E1}"/>
              </a:ext>
            </a:extLst>
          </p:cNvPr>
          <p:cNvSpPr txBox="1">
            <a:spLocks/>
          </p:cNvSpPr>
          <p:nvPr/>
        </p:nvSpPr>
        <p:spPr bwMode="auto">
          <a:xfrm>
            <a:off x="990600" y="2233613"/>
            <a:ext cx="167640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HALT</a:t>
            </a:r>
            <a:endParaRPr lang="de-CH" altLang="en-US" sz="1400">
              <a:solidFill>
                <a:schemeClr val="bg1"/>
              </a:solidFill>
            </a:endParaRPr>
          </a:p>
        </p:txBody>
      </p:sp>
      <p:sp>
        <p:nvSpPr>
          <p:cNvPr id="43029" name="Text Placeholder 7">
            <a:extLst>
              <a:ext uri="{FF2B5EF4-FFF2-40B4-BE49-F238E27FC236}">
                <a16:creationId xmlns:a16="http://schemas.microsoft.com/office/drawing/2014/main" id="{FBEB365A-FD7E-EF4A-9621-B912AFF9DC00}"/>
              </a:ext>
            </a:extLst>
          </p:cNvPr>
          <p:cNvSpPr txBox="1">
            <a:spLocks/>
          </p:cNvSpPr>
          <p:nvPr/>
        </p:nvSpPr>
        <p:spPr bwMode="auto">
          <a:xfrm>
            <a:off x="2635250" y="2017713"/>
            <a:ext cx="1174750" cy="238125"/>
          </a:xfrm>
          <a:prstGeom prst="rect">
            <a:avLst/>
          </a:prstGeom>
          <a:solidFill>
            <a:srgbClr val="00206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1400">
                <a:solidFill>
                  <a:schemeClr val="bg1"/>
                </a:solidFill>
              </a:rPr>
              <a:t>        z      p</a:t>
            </a:r>
            <a:endParaRPr lang="de-CH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5" grpId="0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660D436B-EDC2-DB40-A912-7CC3306BCC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 b="1">
                <a:ea typeface="ＭＳ Ｐゴシック" panose="020B0600070205080204" pitchFamily="34" charset="-128"/>
              </a:rPr>
              <a:t>Required </a:t>
            </a:r>
            <a:r>
              <a:rPr lang="en-US" altLang="en-US">
                <a:ea typeface="ＭＳ Ｐゴシック" panose="020B0600070205080204" pitchFamily="34" charset="-128"/>
              </a:rPr>
              <a:t>Readings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A620DC45-CEB6-9346-A22C-29ADB6C3E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90600"/>
            <a:ext cx="8610600" cy="55626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This week</a:t>
            </a:r>
          </a:p>
          <a:p>
            <a:pPr lvl="1">
              <a:defRPr/>
            </a:pPr>
            <a:r>
              <a:rPr lang="en-US" dirty="0"/>
              <a:t>Von Neumann Model, LC-3, and MIPS</a:t>
            </a:r>
          </a:p>
          <a:p>
            <a:pPr lvl="2">
              <a:defRPr/>
            </a:pPr>
            <a:r>
              <a:rPr lang="en-US" dirty="0"/>
              <a:t>P&amp;P, Chapters 4, 5</a:t>
            </a:r>
          </a:p>
          <a:p>
            <a:pPr lvl="2">
              <a:defRPr/>
            </a:pPr>
            <a:r>
              <a:rPr lang="en-US" dirty="0"/>
              <a:t>H&amp;H, Chapter 6</a:t>
            </a:r>
          </a:p>
          <a:p>
            <a:pPr lvl="2">
              <a:defRPr/>
            </a:pPr>
            <a:r>
              <a:rPr lang="en-US" dirty="0"/>
              <a:t>P&amp;P, Appendices A and C (ISA and microarchitecture of LC-3)</a:t>
            </a:r>
          </a:p>
          <a:p>
            <a:pPr lvl="2">
              <a:defRPr/>
            </a:pPr>
            <a:r>
              <a:rPr lang="en-US" dirty="0"/>
              <a:t>H&amp;H, Appendix B (MIPS instructions)</a:t>
            </a:r>
          </a:p>
          <a:p>
            <a:pPr lvl="1">
              <a:defRPr/>
            </a:pPr>
            <a:r>
              <a:rPr lang="en-US" dirty="0"/>
              <a:t>Programming</a:t>
            </a:r>
          </a:p>
          <a:p>
            <a:pPr lvl="2">
              <a:defRPr/>
            </a:pPr>
            <a:r>
              <a:rPr lang="en-US" dirty="0"/>
              <a:t>P&amp;P, Chapter 6</a:t>
            </a:r>
          </a:p>
          <a:p>
            <a:pPr lvl="1">
              <a:defRPr/>
            </a:pPr>
            <a:r>
              <a:rPr lang="en-US" b="1" dirty="0"/>
              <a:t>Recommended:</a:t>
            </a:r>
            <a:r>
              <a:rPr lang="en-US" dirty="0"/>
              <a:t> H&amp;H Chapter 5, especially 5.1, 5.2, 5.4, 5.5</a:t>
            </a:r>
          </a:p>
          <a:p>
            <a:pPr lvl="1"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Next week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Introduction to microarchitecture and single-cycle microarchitecture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dirty="0">
                <a:ea typeface="ＭＳ Ｐゴシック" charset="-128"/>
              </a:rPr>
              <a:t>H&amp;H, Chapter 7.1-7.3</a:t>
            </a:r>
            <a:endParaRPr lang="en-US" dirty="0"/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P&amp;P, Appendices A and C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dirty="0"/>
              <a:t>Multi-cycle microarchitecture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dirty="0">
                <a:ea typeface="ＭＳ Ｐゴシック" charset="-128"/>
              </a:rPr>
              <a:t>H&amp;H, Chapter 7</a:t>
            </a:r>
            <a:r>
              <a:rPr lang="en-US" dirty="0"/>
              <a:t>.4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P&amp;P, Appendices A and C </a:t>
            </a:r>
          </a:p>
          <a:p>
            <a:pPr lvl="1"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</p:txBody>
      </p:sp>
      <p:sp>
        <p:nvSpPr>
          <p:cNvPr id="10244" name="Slide Number Placeholder 3">
            <a:extLst>
              <a:ext uri="{FF2B5EF4-FFF2-40B4-BE49-F238E27FC236}">
                <a16:creationId xmlns:a16="http://schemas.microsoft.com/office/drawing/2014/main" id="{2703EC50-5BC9-D143-BCFF-648D7D2E74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EC026C1-8093-044F-8F0D-8283AD6E395F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4">
            <a:extLst>
              <a:ext uri="{FF2B5EF4-FFF2-40B4-BE49-F238E27FC236}">
                <a16:creationId xmlns:a16="http://schemas.microsoft.com/office/drawing/2014/main" id="{392276E4-F8AD-FF40-B4D6-932BADD2958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Conditional Statements</a:t>
            </a:r>
            <a:br>
              <a:rPr lang="en-US" altLang="en-US">
                <a:ea typeface="ＭＳ Ｐゴシック" panose="020B0600070205080204" pitchFamily="34" charset="-128"/>
              </a:rPr>
            </a:br>
            <a:r>
              <a:rPr lang="en-US" altLang="en-US">
                <a:ea typeface="ＭＳ Ｐゴシック" panose="020B0600070205080204" pitchFamily="34" charset="-128"/>
              </a:rPr>
              <a:t>and Loops in MIPS Assembly</a:t>
            </a:r>
          </a:p>
        </p:txBody>
      </p:sp>
      <p:sp>
        <p:nvSpPr>
          <p:cNvPr id="44035" name="Subtitle 5">
            <a:extLst>
              <a:ext uri="{FF2B5EF4-FFF2-40B4-BE49-F238E27FC236}">
                <a16:creationId xmlns:a16="http://schemas.microsoft.com/office/drawing/2014/main" id="{602B546F-1F74-344E-A2F2-2B8E5244788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44036" name="Slide Number Placeholder 3">
            <a:extLst>
              <a:ext uri="{FF2B5EF4-FFF2-40B4-BE49-F238E27FC236}">
                <a16:creationId xmlns:a16="http://schemas.microsoft.com/office/drawing/2014/main" id="{8B9B6B64-E4C7-954C-A9FB-E60DF660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C7FCFCF-65BC-F644-B2A5-24B120EFD165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30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Content Placeholder 2">
            <a:extLst>
              <a:ext uri="{FF2B5EF4-FFF2-40B4-BE49-F238E27FC236}">
                <a16:creationId xmlns:a16="http://schemas.microsoft.com/office/drawing/2014/main" id="{9C884BC2-7CFF-5946-94C8-E51B5882C58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In MIPS, we create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conditional constructs</a:t>
            </a:r>
            <a:r>
              <a:rPr lang="en-US" altLang="en-US">
                <a:ea typeface="ＭＳ Ｐゴシック" panose="020B0600070205080204" pitchFamily="34" charset="-128"/>
              </a:rPr>
              <a:t> with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conditional branches</a:t>
            </a:r>
            <a:r>
              <a:rPr lang="en-US" altLang="en-US">
                <a:ea typeface="ＭＳ Ｐゴシック" panose="020B0600070205080204" pitchFamily="34" charset="-128"/>
              </a:rPr>
              <a:t> (e.g., beq, bne</a:t>
            </a:r>
            <a:r>
              <a:rPr lang="mr-IN" altLang="en-US">
                <a:ea typeface="ＭＳ Ｐゴシック" panose="020B0600070205080204" pitchFamily="34" charset="-128"/>
              </a:rPr>
              <a:t>…</a:t>
            </a:r>
            <a:r>
              <a:rPr lang="en-US" altLang="en-US">
                <a:ea typeface="ＭＳ Ｐゴシック" panose="020B0600070205080204" pitchFamily="34" charset="-128"/>
              </a:rPr>
              <a:t>)</a:t>
            </a:r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45059" name="Title 1">
            <a:extLst>
              <a:ext uri="{FF2B5EF4-FFF2-40B4-BE49-F238E27FC236}">
                <a16:creationId xmlns:a16="http://schemas.microsoft.com/office/drawing/2014/main" id="{C769E517-DC11-964B-8702-752159AAB4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If Statement</a:t>
            </a:r>
          </a:p>
        </p:txBody>
      </p:sp>
      <p:sp>
        <p:nvSpPr>
          <p:cNvPr id="45060" name="Slide Number Placeholder 3">
            <a:extLst>
              <a:ext uri="{FF2B5EF4-FFF2-40B4-BE49-F238E27FC236}">
                <a16:creationId xmlns:a16="http://schemas.microsoft.com/office/drawing/2014/main" id="{9B106DA9-FA8E-5D45-9D1C-851B64BEB8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4C26052-54C8-BF45-9D2D-5775150D585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D5773FFB-528E-AE43-8504-96BA62FA0DC4}"/>
              </a:ext>
            </a:extLst>
          </p:cNvPr>
          <p:cNvSpPr txBox="1">
            <a:spLocks/>
          </p:cNvSpPr>
          <p:nvPr/>
        </p:nvSpPr>
        <p:spPr bwMode="auto">
          <a:xfrm>
            <a:off x="565150" y="2743200"/>
            <a:ext cx="3870325" cy="3124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if (</a:t>
            </a:r>
            <a:r>
              <a:rPr lang="en-US" sz="20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== j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f = g + h;</a:t>
            </a:r>
          </a:p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 = f –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;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EB53E4C4-591A-BD49-AAC4-F42B746B6EC7}"/>
              </a:ext>
            </a:extLst>
          </p:cNvPr>
          <p:cNvSpPr txBox="1">
            <a:spLocks/>
          </p:cNvSpPr>
          <p:nvPr/>
        </p:nvSpPr>
        <p:spPr bwMode="auto">
          <a:xfrm>
            <a:off x="4740275" y="2743200"/>
            <a:ext cx="3870325" cy="3124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$s0 = f, $s1 = </a:t>
            </a:r>
            <a:r>
              <a:rPr lang="de-CH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g</a:t>
            </a:r>
            <a:endParaRPr lang="de-CH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de-CH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$s2 = h</a:t>
            </a:r>
          </a:p>
          <a:p>
            <a:pPr>
              <a:defRPr/>
            </a:pPr>
            <a:r>
              <a:rPr lang="de-CH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$s3 = i, $s4 = </a:t>
            </a:r>
            <a:r>
              <a:rPr lang="de-CH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j</a:t>
            </a:r>
            <a:endParaRPr lang="de-CH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endParaRPr lang="de-CH" dirty="0"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de-CH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bne</a:t>
            </a:r>
            <a:r>
              <a:rPr lang="de-CH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$s3, $s4, L1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$s0, $s1, $s2</a:t>
            </a:r>
          </a:p>
          <a:p>
            <a:pPr>
              <a:defRPr/>
            </a:pPr>
            <a:endParaRPr lang="de-CH" dirty="0"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L1: </a:t>
            </a: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sub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$s0, $s0, $s3</a:t>
            </a:r>
          </a:p>
          <a:p>
            <a:pPr>
              <a:defRPr/>
            </a:pPr>
            <a:endParaRPr lang="de-CH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5063" name="Text Placeholder 6">
            <a:extLst>
              <a:ext uri="{FF2B5EF4-FFF2-40B4-BE49-F238E27FC236}">
                <a16:creationId xmlns:a16="http://schemas.microsoft.com/office/drawing/2014/main" id="{B62DD7A6-534F-2547-8647-31826993CEDA}"/>
              </a:ext>
            </a:extLst>
          </p:cNvPr>
          <p:cNvSpPr txBox="1">
            <a:spLocks/>
          </p:cNvSpPr>
          <p:nvPr/>
        </p:nvSpPr>
        <p:spPr bwMode="auto">
          <a:xfrm>
            <a:off x="565150" y="2286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E51A40C4-36CB-1844-B26B-38A98B8C3E99}"/>
              </a:ext>
            </a:extLst>
          </p:cNvPr>
          <p:cNvSpPr txBox="1">
            <a:spLocks/>
          </p:cNvSpPr>
          <p:nvPr/>
        </p:nvSpPr>
        <p:spPr bwMode="auto">
          <a:xfrm>
            <a:off x="4740275" y="2286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4ACC8E-F2FA-C740-B5BB-8F468B03C2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5875338"/>
            <a:ext cx="4724400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1">
                <a:solidFill>
                  <a:srgbClr val="0432FF"/>
                </a:solidFill>
              </a:rPr>
              <a:t>Branch not equal</a:t>
            </a:r>
          </a:p>
          <a:p>
            <a:r>
              <a:rPr lang="en-US" altLang="en-US">
                <a:solidFill>
                  <a:srgbClr val="0432FF"/>
                </a:solidFill>
                <a:ea typeface="Courier" pitchFamily="2" charset="0"/>
                <a:cs typeface="Arial" panose="020B0604020202020204" pitchFamily="34" charset="0"/>
              </a:rPr>
              <a:t>Compares two values (</a:t>
            </a:r>
            <a:r>
              <a:rPr lang="en-US" altLang="en-US">
                <a:solidFill>
                  <a:srgbClr val="0432FF"/>
                </a:solidFill>
                <a:latin typeface="Courier" pitchFamily="2" charset="0"/>
                <a:ea typeface="Courier" pitchFamily="2" charset="0"/>
                <a:cs typeface="Arial" panose="020B0604020202020204" pitchFamily="34" charset="0"/>
              </a:rPr>
              <a:t>$s3=i, $s4=j</a:t>
            </a:r>
            <a:r>
              <a:rPr lang="en-US" altLang="en-US">
                <a:solidFill>
                  <a:srgbClr val="0432FF"/>
                </a:solidFill>
                <a:ea typeface="Courier" pitchFamily="2" charset="0"/>
                <a:cs typeface="Arial" panose="020B0604020202020204" pitchFamily="34" charset="0"/>
              </a:rPr>
              <a:t>) and jumps if they are different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A449AF9-ECDC-EF45-A5E3-EA9705187BD1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3581400" y="4419600"/>
            <a:ext cx="1752600" cy="1524000"/>
          </a:xfrm>
          <a:prstGeom prst="straightConnector1">
            <a:avLst/>
          </a:prstGeom>
          <a:noFill/>
          <a:ln w="50800">
            <a:solidFill>
              <a:srgbClr val="0432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Content Placeholder 2">
            <a:extLst>
              <a:ext uri="{FF2B5EF4-FFF2-40B4-BE49-F238E27FC236}">
                <a16:creationId xmlns:a16="http://schemas.microsoft.com/office/drawing/2014/main" id="{9CF5C864-6ADF-F543-90E0-4197D9F4A38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We use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unconditional branch</a:t>
            </a:r>
            <a:r>
              <a:rPr lang="en-US" altLang="en-US">
                <a:ea typeface="ＭＳ Ｐゴシック" panose="020B0600070205080204" pitchFamily="34" charset="-128"/>
              </a:rPr>
              <a:t> (i.e., j) to skip the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”else”</a:t>
            </a:r>
            <a:r>
              <a:rPr lang="en-US" altLang="en-US">
                <a:ea typeface="ＭＳ Ｐゴシック" panose="020B0600070205080204" pitchFamily="34" charset="-128"/>
              </a:rPr>
              <a:t> subtask if the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”if”</a:t>
            </a:r>
            <a:r>
              <a:rPr lang="en-US" altLang="en-US">
                <a:ea typeface="ＭＳ Ｐゴシック" panose="020B0600070205080204" pitchFamily="34" charset="-128"/>
              </a:rPr>
              <a:t> subtask is the correct one</a:t>
            </a:r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47107" name="Title 1">
            <a:extLst>
              <a:ext uri="{FF2B5EF4-FFF2-40B4-BE49-F238E27FC236}">
                <a16:creationId xmlns:a16="http://schemas.microsoft.com/office/drawing/2014/main" id="{40CDB8E0-9338-5C41-9280-512B84C873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If-Else Statement</a:t>
            </a:r>
          </a:p>
        </p:txBody>
      </p:sp>
      <p:sp>
        <p:nvSpPr>
          <p:cNvPr id="47108" name="Slide Number Placeholder 3">
            <a:extLst>
              <a:ext uri="{FF2B5EF4-FFF2-40B4-BE49-F238E27FC236}">
                <a16:creationId xmlns:a16="http://schemas.microsoft.com/office/drawing/2014/main" id="{B5C95F5D-7350-9E46-B0B6-AA362A773F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FE1ABAC-5020-9846-9FDB-5FAE96136170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A0D8A218-CED9-8E48-847B-9D26445C6C5F}"/>
              </a:ext>
            </a:extLst>
          </p:cNvPr>
          <p:cNvSpPr txBox="1">
            <a:spLocks/>
          </p:cNvSpPr>
          <p:nvPr/>
        </p:nvSpPr>
        <p:spPr bwMode="auto">
          <a:xfrm>
            <a:off x="565150" y="2743200"/>
            <a:ext cx="3870325" cy="3505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if (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== j)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f = g + h;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else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f = f –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Font typeface="Wingdings" charset="2"/>
              <a:buNone/>
              <a:defRPr/>
            </a:pPr>
            <a:endParaRPr lang="de-CH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2C80EDEA-8F66-EA42-BB0A-CC00FD4FAA33}"/>
              </a:ext>
            </a:extLst>
          </p:cNvPr>
          <p:cNvSpPr txBox="1">
            <a:spLocks/>
          </p:cNvSpPr>
          <p:nvPr/>
        </p:nvSpPr>
        <p:spPr bwMode="auto">
          <a:xfrm>
            <a:off x="4740275" y="2743200"/>
            <a:ext cx="3870325" cy="3505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$s0 = f, $s1 = </a:t>
            </a:r>
            <a:r>
              <a:rPr lang="de-CH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g</a:t>
            </a:r>
            <a:r>
              <a:rPr lang="de-CH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</a:p>
          <a:p>
            <a:pPr>
              <a:defRPr/>
            </a:pPr>
            <a:r>
              <a:rPr lang="de-CH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$s2 = h</a:t>
            </a:r>
          </a:p>
          <a:p>
            <a:pPr>
              <a:defRPr/>
            </a:pPr>
            <a:r>
              <a:rPr lang="de-CH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$s3 = i, $s4 = </a:t>
            </a:r>
            <a:r>
              <a:rPr lang="de-CH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j</a:t>
            </a:r>
            <a:endParaRPr lang="de-CH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endParaRPr lang="de-CH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      </a:t>
            </a:r>
            <a:r>
              <a:rPr lang="de-CH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bne</a:t>
            </a:r>
            <a:r>
              <a:rPr lang="de-CH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$s3, $s4, L1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      </a:t>
            </a: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$s0, $s1, $s2</a:t>
            </a: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      </a:t>
            </a:r>
            <a:r>
              <a:rPr lang="de-CH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j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done</a:t>
            </a:r>
            <a:endParaRPr lang="de-CH" dirty="0"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de-CH" dirty="0">
                <a:latin typeface="Courier" charset="0"/>
                <a:ea typeface="Courier" charset="0"/>
                <a:cs typeface="Courier" charset="0"/>
              </a:rPr>
              <a:t>L1:   </a:t>
            </a: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sub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$s0, $s0, $s3</a:t>
            </a:r>
          </a:p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:</a:t>
            </a:r>
          </a:p>
        </p:txBody>
      </p:sp>
      <p:sp>
        <p:nvSpPr>
          <p:cNvPr id="47111" name="Text Placeholder 6">
            <a:extLst>
              <a:ext uri="{FF2B5EF4-FFF2-40B4-BE49-F238E27FC236}">
                <a16:creationId xmlns:a16="http://schemas.microsoft.com/office/drawing/2014/main" id="{CA8A6C73-FCEA-CD44-85BE-895D264E809E}"/>
              </a:ext>
            </a:extLst>
          </p:cNvPr>
          <p:cNvSpPr txBox="1">
            <a:spLocks/>
          </p:cNvSpPr>
          <p:nvPr/>
        </p:nvSpPr>
        <p:spPr bwMode="auto">
          <a:xfrm>
            <a:off x="565150" y="2286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E9F4AB3-4907-9642-85F9-146DE25271B6}"/>
              </a:ext>
            </a:extLst>
          </p:cNvPr>
          <p:cNvSpPr txBox="1">
            <a:spLocks/>
          </p:cNvSpPr>
          <p:nvPr/>
        </p:nvSpPr>
        <p:spPr bwMode="auto">
          <a:xfrm>
            <a:off x="4740275" y="22860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1F15B2-D3D0-F644-AC28-6B1E7E7CA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6019800"/>
            <a:ext cx="398621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600">
                <a:solidFill>
                  <a:srgbClr val="0432FF"/>
                </a:solidFill>
                <a:ea typeface="Courier" pitchFamily="2" charset="0"/>
                <a:cs typeface="Arial" panose="020B0604020202020204" pitchFamily="34" charset="0"/>
              </a:rPr>
              <a:t>1. Compare two values (</a:t>
            </a:r>
            <a:r>
              <a:rPr lang="en-US" altLang="en-US" sz="1600">
                <a:solidFill>
                  <a:srgbClr val="0432FF"/>
                </a:solidFill>
                <a:latin typeface="Courier" pitchFamily="2" charset="0"/>
                <a:ea typeface="Courier" pitchFamily="2" charset="0"/>
                <a:cs typeface="Arial" panose="020B0604020202020204" pitchFamily="34" charset="0"/>
              </a:rPr>
              <a:t>$s3=i, $s4=j</a:t>
            </a:r>
            <a:r>
              <a:rPr lang="en-US" altLang="en-US" sz="1600">
                <a:solidFill>
                  <a:srgbClr val="0432FF"/>
                </a:solidFill>
                <a:ea typeface="Courier" pitchFamily="2" charset="0"/>
                <a:cs typeface="Arial" panose="020B0604020202020204" pitchFamily="34" charset="0"/>
              </a:rPr>
              <a:t>) and, if they are different, jump to L1, to execute the “else” subtask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57C1920-7536-1F4F-AF55-2FA5FAB2682C}"/>
              </a:ext>
            </a:extLst>
          </p:cNvPr>
          <p:cNvCxnSpPr>
            <a:cxnSpLocks noChangeShapeType="1"/>
            <a:stCxn id="9" idx="0"/>
          </p:cNvCxnSpPr>
          <p:nvPr/>
        </p:nvCxnSpPr>
        <p:spPr bwMode="auto">
          <a:xfrm flipV="1">
            <a:off x="2778125" y="4430713"/>
            <a:ext cx="2849563" cy="1589087"/>
          </a:xfrm>
          <a:prstGeom prst="straightConnector1">
            <a:avLst/>
          </a:prstGeom>
          <a:noFill/>
          <a:ln w="50800">
            <a:solidFill>
              <a:srgbClr val="0432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2515130-BBBF-6848-AA33-2019294365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7350" y="6121400"/>
            <a:ext cx="29146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600">
                <a:solidFill>
                  <a:srgbClr val="0432FF"/>
                </a:solidFill>
                <a:ea typeface="Courier" pitchFamily="2" charset="0"/>
                <a:cs typeface="Arial" panose="020B0604020202020204" pitchFamily="34" charset="0"/>
              </a:rPr>
              <a:t>2. Jump to done, after executing the “if” subtask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69E4B97-21F6-6640-97C4-6AD15AC1065D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5599113" y="5257800"/>
            <a:ext cx="115887" cy="912813"/>
          </a:xfrm>
          <a:prstGeom prst="straightConnector1">
            <a:avLst/>
          </a:prstGeom>
          <a:noFill/>
          <a:ln w="50800">
            <a:solidFill>
              <a:srgbClr val="0432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  <p:bldP spid="9" grpId="0"/>
      <p:bldP spid="1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Content Placeholder 2">
            <a:extLst>
              <a:ext uri="{FF2B5EF4-FFF2-40B4-BE49-F238E27FC236}">
                <a16:creationId xmlns:a16="http://schemas.microsoft.com/office/drawing/2014/main" id="{E9EDAD25-171B-9841-A186-847DE27193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 sz="2200">
                <a:ea typeface="ＭＳ Ｐゴシック" panose="020B0600070205080204" pitchFamily="34" charset="-128"/>
              </a:rPr>
              <a:t>As in LC-3, the </a:t>
            </a:r>
            <a:r>
              <a:rPr lang="en-US" altLang="en-US" sz="2200">
                <a:solidFill>
                  <a:srgbClr val="0432FF"/>
                </a:solidFill>
                <a:ea typeface="ＭＳ Ｐゴシック" panose="020B0600070205080204" pitchFamily="34" charset="-128"/>
              </a:rPr>
              <a:t>conditional branch</a:t>
            </a:r>
            <a:r>
              <a:rPr lang="en-US" altLang="en-US" sz="2200">
                <a:ea typeface="ＭＳ Ｐゴシック" panose="020B0600070205080204" pitchFamily="34" charset="-128"/>
              </a:rPr>
              <a:t> (i.e., beq) checks the condition and the </a:t>
            </a:r>
            <a:r>
              <a:rPr lang="en-US" altLang="en-US" sz="2200">
                <a:solidFill>
                  <a:srgbClr val="0432FF"/>
                </a:solidFill>
                <a:ea typeface="ＭＳ Ｐゴシック" panose="020B0600070205080204" pitchFamily="34" charset="-128"/>
              </a:rPr>
              <a:t>unconditional branch</a:t>
            </a:r>
            <a:r>
              <a:rPr lang="en-US" altLang="en-US" sz="2200">
                <a:ea typeface="ＭＳ Ｐゴシック" panose="020B0600070205080204" pitchFamily="34" charset="-128"/>
              </a:rPr>
              <a:t> (i.e., j) jumps to the beginning of the loop</a:t>
            </a:r>
            <a:endParaRPr lang="en-US" altLang="en-US" sz="2200">
              <a:solidFill>
                <a:srgbClr val="00B05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49155" name="Title 1">
            <a:extLst>
              <a:ext uri="{FF2B5EF4-FFF2-40B4-BE49-F238E27FC236}">
                <a16:creationId xmlns:a16="http://schemas.microsoft.com/office/drawing/2014/main" id="{94592A74-446B-574E-83DF-CDDF82D74D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While Loop</a:t>
            </a:r>
          </a:p>
        </p:txBody>
      </p:sp>
      <p:sp>
        <p:nvSpPr>
          <p:cNvPr id="49156" name="Slide Number Placeholder 3">
            <a:extLst>
              <a:ext uri="{FF2B5EF4-FFF2-40B4-BE49-F238E27FC236}">
                <a16:creationId xmlns:a16="http://schemas.microsoft.com/office/drawing/2014/main" id="{EAD54068-2FAB-2847-829D-1428E9EA7E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D5F19A1-35F2-7E48-B43F-3CB6C511A25C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33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C52D0E7B-751E-4C40-9249-CB74AA49F09D}"/>
              </a:ext>
            </a:extLst>
          </p:cNvPr>
          <p:cNvSpPr txBox="1">
            <a:spLocks/>
          </p:cNvSpPr>
          <p:nvPr/>
        </p:nvSpPr>
        <p:spPr bwMode="auto">
          <a:xfrm>
            <a:off x="565150" y="2590800"/>
            <a:ext cx="3870325" cy="3733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determines the power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of 2 equal to 128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pow = 1;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x   = 0;</a:t>
            </a:r>
          </a:p>
          <a:p>
            <a:pPr marL="0" indent="0">
              <a:buFont typeface="Wingdings" charset="2"/>
              <a:buNone/>
              <a:defRPr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while (pow != 128) {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pow = pow * 2;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x = x + 1;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D32B3A7-60A3-714C-8D20-3AFAFACD8FF3}"/>
              </a:ext>
            </a:extLst>
          </p:cNvPr>
          <p:cNvSpPr txBox="1">
            <a:spLocks/>
          </p:cNvSpPr>
          <p:nvPr/>
        </p:nvSpPr>
        <p:spPr bwMode="auto">
          <a:xfrm>
            <a:off x="4572000" y="2590800"/>
            <a:ext cx="4267200" cy="3733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$s0 = pow, $s1 = x</a:t>
            </a:r>
          </a:p>
          <a:p>
            <a:pPr>
              <a:defRPr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$s0, $0, 1</a:t>
            </a:r>
          </a:p>
          <a:p>
            <a:pPr>
              <a:defRPr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add  $s1, $0, $0</a:t>
            </a:r>
          </a:p>
          <a:p>
            <a:pPr>
              <a:defRPr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$t0, $0, 128</a:t>
            </a:r>
          </a:p>
          <a:p>
            <a:pPr>
              <a:defRPr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while: </a:t>
            </a:r>
            <a:r>
              <a:rPr lang="en-US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beq</a:t>
            </a:r>
            <a:r>
              <a:rPr lang="en-US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$s0, $t0, done</a:t>
            </a:r>
          </a:p>
          <a:p>
            <a:pPr>
              <a:defRPr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 $s0, $s0, 1</a:t>
            </a:r>
          </a:p>
          <a:p>
            <a:pPr>
              <a:defRPr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$s1, $s1, 1</a:t>
            </a:r>
          </a:p>
          <a:p>
            <a:pPr>
              <a:defRPr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j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while</a:t>
            </a:r>
          </a:p>
          <a:p>
            <a:pPr>
              <a:defRPr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done:</a:t>
            </a:r>
          </a:p>
        </p:txBody>
      </p:sp>
      <p:sp>
        <p:nvSpPr>
          <p:cNvPr id="49159" name="Text Placeholder 6">
            <a:extLst>
              <a:ext uri="{FF2B5EF4-FFF2-40B4-BE49-F238E27FC236}">
                <a16:creationId xmlns:a16="http://schemas.microsoft.com/office/drawing/2014/main" id="{78BDB4BE-C380-034C-AC33-33DD2D3CBF5F}"/>
              </a:ext>
            </a:extLst>
          </p:cNvPr>
          <p:cNvSpPr txBox="1">
            <a:spLocks/>
          </p:cNvSpPr>
          <p:nvPr/>
        </p:nvSpPr>
        <p:spPr bwMode="auto">
          <a:xfrm>
            <a:off x="565150" y="2133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61D9AA4F-A035-0447-A5CE-CC9F98F19A6C}"/>
              </a:ext>
            </a:extLst>
          </p:cNvPr>
          <p:cNvSpPr txBox="1">
            <a:spLocks/>
          </p:cNvSpPr>
          <p:nvPr/>
        </p:nvSpPr>
        <p:spPr bwMode="auto">
          <a:xfrm>
            <a:off x="4648200" y="21336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4A3AC0-DA71-F848-8A3D-7663D7C270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6197600"/>
            <a:ext cx="39862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600">
                <a:solidFill>
                  <a:srgbClr val="0432FF"/>
                </a:solidFill>
                <a:ea typeface="Courier" pitchFamily="2" charset="0"/>
                <a:cs typeface="Arial" panose="020B0604020202020204" pitchFamily="34" charset="0"/>
              </a:rPr>
              <a:t>1. Conditional branch to check if the condition still holds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9FA8EFC-01BA-0448-8E89-A9CC5D0BE134}"/>
              </a:ext>
            </a:extLst>
          </p:cNvPr>
          <p:cNvCxnSpPr>
            <a:cxnSpLocks noChangeShapeType="1"/>
            <a:stCxn id="9" idx="0"/>
          </p:cNvCxnSpPr>
          <p:nvPr/>
        </p:nvCxnSpPr>
        <p:spPr bwMode="auto">
          <a:xfrm flipV="1">
            <a:off x="2778125" y="4724400"/>
            <a:ext cx="2936875" cy="1473200"/>
          </a:xfrm>
          <a:prstGeom prst="straightConnector1">
            <a:avLst/>
          </a:prstGeom>
          <a:noFill/>
          <a:ln w="50800">
            <a:solidFill>
              <a:srgbClr val="0432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C48D988-128D-1E41-86C4-2615F1A3E0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7350" y="6197600"/>
            <a:ext cx="29146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600">
                <a:solidFill>
                  <a:srgbClr val="0432FF"/>
                </a:solidFill>
                <a:ea typeface="Courier" pitchFamily="2" charset="0"/>
                <a:cs typeface="Arial" panose="020B0604020202020204" pitchFamily="34" charset="0"/>
              </a:rPr>
              <a:t>2. Unconditional branch to the beginning of the loop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43930C-AE32-CC44-96AE-243BC4627D34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5599113" y="5867400"/>
            <a:ext cx="115887" cy="303213"/>
          </a:xfrm>
          <a:prstGeom prst="straightConnector1">
            <a:avLst/>
          </a:prstGeom>
          <a:noFill/>
          <a:ln w="50800">
            <a:solidFill>
              <a:srgbClr val="0432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  <p:bldP spid="9" grpId="0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Content Placeholder 2">
            <a:extLst>
              <a:ext uri="{FF2B5EF4-FFF2-40B4-BE49-F238E27FC236}">
                <a16:creationId xmlns:a16="http://schemas.microsoft.com/office/drawing/2014/main" id="{C1BE5684-1CD2-B84D-A12C-3FD6B05DD7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implementation of the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”for”</a:t>
            </a:r>
            <a:r>
              <a:rPr lang="en-US" altLang="en-US">
                <a:ea typeface="ＭＳ Ｐゴシック" panose="020B0600070205080204" pitchFamily="34" charset="-128"/>
              </a:rPr>
              <a:t> loop is similar to the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”while”</a:t>
            </a:r>
            <a:r>
              <a:rPr lang="en-US" altLang="en-US">
                <a:ea typeface="ＭＳ Ｐゴシック" panose="020B0600070205080204" pitchFamily="34" charset="-128"/>
              </a:rPr>
              <a:t> loop</a:t>
            </a:r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1203" name="Title 1">
            <a:extLst>
              <a:ext uri="{FF2B5EF4-FFF2-40B4-BE49-F238E27FC236}">
                <a16:creationId xmlns:a16="http://schemas.microsoft.com/office/drawing/2014/main" id="{E142A7CF-D821-CA4F-98F3-C6E00A5E2F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For Loop</a:t>
            </a:r>
          </a:p>
        </p:txBody>
      </p:sp>
      <p:sp>
        <p:nvSpPr>
          <p:cNvPr id="51204" name="Slide Number Placeholder 3">
            <a:extLst>
              <a:ext uri="{FF2B5EF4-FFF2-40B4-BE49-F238E27FC236}">
                <a16:creationId xmlns:a16="http://schemas.microsoft.com/office/drawing/2014/main" id="{66C92B77-84C0-0840-A639-D1ED91DF04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C376A18-9348-F141-9D58-4A1BEEC6139D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A9DF069D-622A-2E4E-8E2D-4BB832065642}"/>
              </a:ext>
            </a:extLst>
          </p:cNvPr>
          <p:cNvSpPr txBox="1">
            <a:spLocks/>
          </p:cNvSpPr>
          <p:nvPr/>
        </p:nvSpPr>
        <p:spPr bwMode="auto">
          <a:xfrm>
            <a:off x="565150" y="2667000"/>
            <a:ext cx="3870325" cy="3352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de-CH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</a:t>
            </a:r>
            <a:r>
              <a:rPr lang="de-CH" sz="16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6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the</a:t>
            </a:r>
            <a:r>
              <a:rPr lang="de-CH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6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numbers</a:t>
            </a:r>
            <a:r>
              <a:rPr lang="de-CH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6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CH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0 </a:t>
            </a:r>
            <a:r>
              <a:rPr lang="de-CH" sz="16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to</a:t>
            </a:r>
            <a:r>
              <a:rPr lang="de-CH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9</a:t>
            </a:r>
          </a:p>
          <a:p>
            <a:pPr marL="0" indent="0">
              <a:buFont typeface="Wingdings" charset="2"/>
              <a:buNone/>
              <a:defRPr/>
            </a:pPr>
            <a:endParaRPr lang="de-CH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de-CH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6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600" dirty="0" err="1">
                <a:latin typeface="Courier" charset="0"/>
                <a:ea typeface="Courier" charset="0"/>
                <a:cs typeface="Courier" charset="0"/>
              </a:rPr>
              <a:t>sum</a:t>
            </a:r>
            <a:r>
              <a:rPr lang="de-CH" sz="1600" dirty="0">
                <a:latin typeface="Courier" charset="0"/>
                <a:ea typeface="Courier" charset="0"/>
                <a:cs typeface="Courier" charset="0"/>
              </a:rPr>
              <a:t> = 0;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600" dirty="0">
                <a:latin typeface="Courier" charset="0"/>
                <a:ea typeface="Courier" charset="0"/>
                <a:cs typeface="Courier" charset="0"/>
              </a:rPr>
              <a:t> i;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600" dirty="0" err="1">
                <a:latin typeface="Courier" charset="0"/>
                <a:ea typeface="Courier" charset="0"/>
                <a:cs typeface="Courier" charset="0"/>
              </a:rPr>
              <a:t>for</a:t>
            </a:r>
            <a:r>
              <a:rPr lang="de-CH" sz="1600" dirty="0">
                <a:latin typeface="Courier" charset="0"/>
                <a:ea typeface="Courier" charset="0"/>
                <a:cs typeface="Courier" charset="0"/>
              </a:rPr>
              <a:t> (i = 0; i != 10; i = i+1) {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6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600" dirty="0" err="1">
                <a:latin typeface="Courier" charset="0"/>
                <a:ea typeface="Courier" charset="0"/>
                <a:cs typeface="Courier" charset="0"/>
              </a:rPr>
              <a:t>sum</a:t>
            </a:r>
            <a:r>
              <a:rPr lang="de-CH" sz="16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de-CH" sz="1600" dirty="0" err="1">
                <a:latin typeface="Courier" charset="0"/>
                <a:ea typeface="Courier" charset="0"/>
                <a:cs typeface="Courier" charset="0"/>
              </a:rPr>
              <a:t>sum</a:t>
            </a:r>
            <a:r>
              <a:rPr lang="de-CH" sz="1600" dirty="0">
                <a:latin typeface="Courier" charset="0"/>
                <a:ea typeface="Courier" charset="0"/>
                <a:cs typeface="Courier" charset="0"/>
              </a:rPr>
              <a:t> + i;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6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indent="0">
              <a:buFont typeface="Wingdings" charset="2"/>
              <a:buNone/>
              <a:defRPr/>
            </a:pPr>
            <a:endParaRPr lang="de-CH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8E920097-4EE5-D04B-BA08-7BBF7C0BEDE7}"/>
              </a:ext>
            </a:extLst>
          </p:cNvPr>
          <p:cNvSpPr txBox="1">
            <a:spLocks/>
          </p:cNvSpPr>
          <p:nvPr/>
        </p:nvSpPr>
        <p:spPr bwMode="auto">
          <a:xfrm>
            <a:off x="4740275" y="2667000"/>
            <a:ext cx="3870325" cy="3352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$s0 =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, $s1 = sum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$s1, $0, 0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add  $s0, $0, $0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$t0, $0, 10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for:   </a:t>
            </a:r>
            <a:r>
              <a:rPr lang="en-US" sz="16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beq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$s0, $t0, done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add  $s1, $s1, $s0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$s0, $s0, 1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6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j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for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done:</a:t>
            </a:r>
          </a:p>
          <a:p>
            <a:pPr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1207" name="Text Placeholder 6">
            <a:extLst>
              <a:ext uri="{FF2B5EF4-FFF2-40B4-BE49-F238E27FC236}">
                <a16:creationId xmlns:a16="http://schemas.microsoft.com/office/drawing/2014/main" id="{A0BF6CE2-8E49-6A46-B1DC-710AE454BC88}"/>
              </a:ext>
            </a:extLst>
          </p:cNvPr>
          <p:cNvSpPr txBox="1">
            <a:spLocks/>
          </p:cNvSpPr>
          <p:nvPr/>
        </p:nvSpPr>
        <p:spPr bwMode="auto">
          <a:xfrm>
            <a:off x="565150" y="2209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8A184FF-4295-6F42-906A-A63B8D2051B4}"/>
              </a:ext>
            </a:extLst>
          </p:cNvPr>
          <p:cNvSpPr txBox="1">
            <a:spLocks/>
          </p:cNvSpPr>
          <p:nvPr/>
        </p:nvSpPr>
        <p:spPr bwMode="auto">
          <a:xfrm>
            <a:off x="4740275" y="2209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BFB435-EBCC-C147-BB53-39BBE03DDA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6197600"/>
            <a:ext cx="39862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600">
                <a:solidFill>
                  <a:srgbClr val="0432FF"/>
                </a:solidFill>
                <a:ea typeface="Courier" pitchFamily="2" charset="0"/>
                <a:cs typeface="Arial" panose="020B0604020202020204" pitchFamily="34" charset="0"/>
              </a:rPr>
              <a:t>1. Conditional branch to check if the condition still holds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CA370D7-9479-1444-98E9-FD5B8420D37D}"/>
              </a:ext>
            </a:extLst>
          </p:cNvPr>
          <p:cNvCxnSpPr>
            <a:cxnSpLocks noChangeShapeType="1"/>
            <a:stCxn id="9" idx="0"/>
          </p:cNvCxnSpPr>
          <p:nvPr/>
        </p:nvCxnSpPr>
        <p:spPr bwMode="auto">
          <a:xfrm flipV="1">
            <a:off x="2778125" y="4038600"/>
            <a:ext cx="2860675" cy="2159000"/>
          </a:xfrm>
          <a:prstGeom prst="straightConnector1">
            <a:avLst/>
          </a:prstGeom>
          <a:noFill/>
          <a:ln w="50800">
            <a:solidFill>
              <a:srgbClr val="0432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16AA0FF-BF17-7945-87C1-BC33EBFEA8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7350" y="6197600"/>
            <a:ext cx="29146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600">
                <a:solidFill>
                  <a:srgbClr val="0432FF"/>
                </a:solidFill>
                <a:ea typeface="Courier" pitchFamily="2" charset="0"/>
                <a:cs typeface="Arial" panose="020B0604020202020204" pitchFamily="34" charset="0"/>
              </a:rPr>
              <a:t>2. Unconditional branch to the beginning of the loop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A360311-5286-3E4A-8FD8-1D06B5054F49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5599113" y="5029200"/>
            <a:ext cx="115887" cy="1141413"/>
          </a:xfrm>
          <a:prstGeom prst="straightConnector1">
            <a:avLst/>
          </a:prstGeom>
          <a:noFill/>
          <a:ln w="50800">
            <a:solidFill>
              <a:srgbClr val="0432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  <p:bldP spid="9" grpId="0"/>
      <p:bldP spid="1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Content Placeholder 2">
            <a:extLst>
              <a:ext uri="{FF2B5EF4-FFF2-40B4-BE49-F238E27FC236}">
                <a16:creationId xmlns:a16="http://schemas.microsoft.com/office/drawing/2014/main" id="{5D590D52-23E9-E742-B410-AC5061F9961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9154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We use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slt</a:t>
            </a:r>
            <a:r>
              <a:rPr lang="en-US" altLang="en-US">
                <a:ea typeface="ＭＳ Ｐゴシック" panose="020B0600070205080204" pitchFamily="34" charset="-128"/>
              </a:rPr>
              <a:t> (i.e., set less than) for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”less than”</a:t>
            </a:r>
            <a:r>
              <a:rPr lang="en-US" altLang="en-US">
                <a:ea typeface="ＭＳ Ｐゴシック" panose="020B0600070205080204" pitchFamily="34" charset="-128"/>
              </a:rPr>
              <a:t> comparison</a:t>
            </a:r>
            <a:endParaRPr lang="en-US" altLang="en-US">
              <a:solidFill>
                <a:srgbClr val="00B05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3251" name="Title 1">
            <a:extLst>
              <a:ext uri="{FF2B5EF4-FFF2-40B4-BE49-F238E27FC236}">
                <a16:creationId xmlns:a16="http://schemas.microsoft.com/office/drawing/2014/main" id="{34957E71-3AC5-164F-AC98-5290BC4C2D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For Loop Using SLT</a:t>
            </a:r>
          </a:p>
        </p:txBody>
      </p:sp>
      <p:sp>
        <p:nvSpPr>
          <p:cNvPr id="53252" name="Slide Number Placeholder 3">
            <a:extLst>
              <a:ext uri="{FF2B5EF4-FFF2-40B4-BE49-F238E27FC236}">
                <a16:creationId xmlns:a16="http://schemas.microsoft.com/office/drawing/2014/main" id="{97FC1541-04A5-6F4E-A0D9-54AA9FD012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47689DB-CBDA-E94A-B7C4-EBDFD728BFB0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D1F116F0-261E-BF40-B852-542D75E214F0}"/>
              </a:ext>
            </a:extLst>
          </p:cNvPr>
          <p:cNvSpPr txBox="1">
            <a:spLocks/>
          </p:cNvSpPr>
          <p:nvPr/>
        </p:nvSpPr>
        <p:spPr bwMode="auto">
          <a:xfrm>
            <a:off x="565150" y="2286000"/>
            <a:ext cx="3870325" cy="3505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add the powers of 2 from 1 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to 100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sum = 0;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for (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= 1;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&lt; 101;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*2) {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sum = sum +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indent="0">
              <a:buFont typeface="Wingdings" charset="2"/>
              <a:buNone/>
              <a:defRPr/>
            </a:pPr>
            <a:endParaRPr lang="de-CH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D1E29C67-84E5-6B4D-B5A3-99CB300C1D5C}"/>
              </a:ext>
            </a:extLst>
          </p:cNvPr>
          <p:cNvSpPr txBox="1">
            <a:spLocks/>
          </p:cNvSpPr>
          <p:nvPr/>
        </p:nvSpPr>
        <p:spPr bwMode="auto">
          <a:xfrm>
            <a:off x="4740275" y="2286000"/>
            <a:ext cx="3870325" cy="3505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$s0 =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, $s1 = sum</a:t>
            </a:r>
          </a:p>
          <a:p>
            <a:pPr>
              <a:defRPr/>
            </a:pPr>
            <a:endParaRPr lang="en-US" sz="16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$s1, $0, 0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$s0, $0, 1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$t0, $0, 101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loop:  </a:t>
            </a:r>
            <a:r>
              <a:rPr lang="en-US" sz="16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slt</a:t>
            </a:r>
            <a:r>
              <a:rPr lang="en-US" sz="16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$t1, $s0, $t0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beq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$t1, $0, done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add  $s1, $s1, $s0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sz="16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sll</a:t>
            </a:r>
            <a:r>
              <a:rPr lang="en-US" sz="16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$s0, $s0, 1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j    loop</a:t>
            </a: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done:</a:t>
            </a:r>
          </a:p>
          <a:p>
            <a:pPr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3255" name="Text Placeholder 6">
            <a:extLst>
              <a:ext uri="{FF2B5EF4-FFF2-40B4-BE49-F238E27FC236}">
                <a16:creationId xmlns:a16="http://schemas.microsoft.com/office/drawing/2014/main" id="{6521BCCF-0825-9041-898A-E2ADE386EB73}"/>
              </a:ext>
            </a:extLst>
          </p:cNvPr>
          <p:cNvSpPr txBox="1">
            <a:spLocks/>
          </p:cNvSpPr>
          <p:nvPr/>
        </p:nvSpPr>
        <p:spPr bwMode="auto">
          <a:xfrm>
            <a:off x="565150" y="1828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80FC88C8-30FB-E148-81B4-3AE9AFAC23BA}"/>
              </a:ext>
            </a:extLst>
          </p:cNvPr>
          <p:cNvSpPr txBox="1">
            <a:spLocks/>
          </p:cNvSpPr>
          <p:nvPr/>
        </p:nvSpPr>
        <p:spPr bwMode="auto">
          <a:xfrm>
            <a:off x="4740275" y="18288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590D2B-D500-6449-A87F-8B72A196B6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5875338"/>
            <a:ext cx="312420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1">
                <a:solidFill>
                  <a:srgbClr val="0432FF"/>
                </a:solidFill>
              </a:rPr>
              <a:t>Set less than</a:t>
            </a:r>
          </a:p>
          <a:p>
            <a:r>
              <a:rPr lang="en-US" altLang="en-US">
                <a:solidFill>
                  <a:srgbClr val="0432FF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$t1 = $s0 &lt; $t0 ? 1:0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37FC41-F0BF-EB45-BA8B-072B3B2DFD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6019800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1">
                <a:solidFill>
                  <a:srgbClr val="00B050"/>
                </a:solidFill>
              </a:rPr>
              <a:t>Shift left logical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6C496FF-344E-1049-AE6D-31D3F8D62BA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4572000" y="4038600"/>
            <a:ext cx="1028700" cy="1933575"/>
          </a:xfrm>
          <a:prstGeom prst="straightConnector1">
            <a:avLst/>
          </a:prstGeom>
          <a:noFill/>
          <a:ln w="50800">
            <a:solidFill>
              <a:srgbClr val="0432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8307FE5-05EF-DC41-A573-C51491FB6B8B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6019800" y="4953000"/>
            <a:ext cx="381000" cy="1087438"/>
          </a:xfrm>
          <a:prstGeom prst="straightConnector1">
            <a:avLst/>
          </a:prstGeom>
          <a:noFill/>
          <a:ln w="50800">
            <a:solidFill>
              <a:srgbClr val="00B05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D0E8970C-2200-724E-A433-8D04985A2C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4988" y="3770313"/>
            <a:ext cx="1131887" cy="352425"/>
          </a:xfrm>
          <a:prstGeom prst="ellipse">
            <a:avLst/>
          </a:prstGeom>
          <a:noFill/>
          <a:ln w="28575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B234063-7008-F345-939B-5521E642A7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8663" y="3770313"/>
            <a:ext cx="1131887" cy="352425"/>
          </a:xfrm>
          <a:prstGeom prst="ellipse">
            <a:avLst/>
          </a:prstGeom>
          <a:noFill/>
          <a:ln w="28575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solidFill>
                <a:srgbClr val="0432FF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B7FE3E1-B862-A345-BEF5-3FBB82F7E5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3762375"/>
            <a:ext cx="855663" cy="352425"/>
          </a:xfrm>
          <a:prstGeom prst="ellipse">
            <a:avLst/>
          </a:prstGeom>
          <a:noFill/>
          <a:ln w="285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solidFill>
                <a:srgbClr val="FFC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E0DECE8-7D89-C04C-8E48-A123B68493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2895600"/>
            <a:ext cx="1143000" cy="352425"/>
          </a:xfrm>
          <a:prstGeom prst="ellipse">
            <a:avLst/>
          </a:prstGeom>
          <a:noFill/>
          <a:ln w="2857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solidFill>
                <a:srgbClr val="FFC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59EACC-73D7-2649-A588-4588258C54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4600" y="2846388"/>
            <a:ext cx="17541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>
                <a:solidFill>
                  <a:schemeClr val="accent1"/>
                </a:solidFill>
              </a:rPr>
              <a:t>Initialize </a:t>
            </a:r>
            <a:r>
              <a:rPr lang="en-US" altLang="en-US" sz="2000">
                <a:solidFill>
                  <a:schemeClr val="accent1"/>
                </a:solidFill>
                <a:latin typeface="Courier" pitchFamily="2" charset="0"/>
              </a:rPr>
              <a:t>sum</a:t>
            </a:r>
            <a:r>
              <a:rPr lang="en-US" altLang="en-US" sz="2000">
                <a:solidFill>
                  <a:schemeClr val="accent1"/>
                </a:solidFill>
                <a:cs typeface="Arial" panose="020B0604020202020204" pitchFamily="34" charset="0"/>
              </a:rPr>
              <a:t> and</a:t>
            </a:r>
            <a:r>
              <a:rPr lang="en-US" altLang="en-US" sz="2000">
                <a:solidFill>
                  <a:schemeClr val="accent1"/>
                </a:solidFill>
              </a:rPr>
              <a:t> </a:t>
            </a:r>
            <a:r>
              <a:rPr lang="en-US" altLang="en-US" sz="2000">
                <a:solidFill>
                  <a:schemeClr val="accent1"/>
                </a:solidFill>
                <a:latin typeface="Courier" pitchFamily="2" charset="0"/>
              </a:rPr>
              <a:t>i</a:t>
            </a:r>
            <a:endParaRPr lang="en-US" altLang="en-US">
              <a:solidFill>
                <a:schemeClr val="accent1"/>
              </a:solidFill>
              <a:latin typeface="Courier" pitchFamily="2" charset="0"/>
              <a:ea typeface="Courier" pitchFamily="2" charset="0"/>
              <a:cs typeface="Courier" pitchFamily="2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  <p:bldP spid="8" grpId="0"/>
      <p:bldP spid="9" grpId="0"/>
      <p:bldP spid="16" grpId="0" animBg="1"/>
      <p:bldP spid="19" grpId="0" animBg="1"/>
      <p:bldP spid="15" grpId="0" animBg="1"/>
      <p:bldP spid="21" grpId="0" animBg="1"/>
      <p:bldP spid="2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4">
            <a:extLst>
              <a:ext uri="{FF2B5EF4-FFF2-40B4-BE49-F238E27FC236}">
                <a16:creationId xmlns:a16="http://schemas.microsoft.com/office/drawing/2014/main" id="{8E860ECC-6A73-D847-8B09-430DB7E083D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Arrays in MIPS</a:t>
            </a:r>
          </a:p>
        </p:txBody>
      </p:sp>
      <p:sp>
        <p:nvSpPr>
          <p:cNvPr id="55299" name="Subtitle 5">
            <a:extLst>
              <a:ext uri="{FF2B5EF4-FFF2-40B4-BE49-F238E27FC236}">
                <a16:creationId xmlns:a16="http://schemas.microsoft.com/office/drawing/2014/main" id="{77D32428-04FC-004D-9D37-B5B16F7D8D8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5300" name="Slide Number Placeholder 3">
            <a:extLst>
              <a:ext uri="{FF2B5EF4-FFF2-40B4-BE49-F238E27FC236}">
                <a16:creationId xmlns:a16="http://schemas.microsoft.com/office/drawing/2014/main" id="{627F6E40-4524-3F4C-AA97-366F165B4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86C457C-1BC5-4346-BC33-AC54EFF37FD0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36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>
            <a:extLst>
              <a:ext uri="{FF2B5EF4-FFF2-40B4-BE49-F238E27FC236}">
                <a16:creationId xmlns:a16="http://schemas.microsoft.com/office/drawing/2014/main" id="{5CD05A3E-988A-D84A-9B3F-C47E686026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Arrays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711F52B3-981A-774D-8BF1-183D2C7951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Accessing an array requires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loading the base address into a register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In MIPS, this is something we 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cannot do with one single immediate operation</a:t>
            </a:r>
          </a:p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Load upper immediate + OR immediate</a:t>
            </a:r>
          </a:p>
        </p:txBody>
      </p:sp>
      <p:sp>
        <p:nvSpPr>
          <p:cNvPr id="56324" name="Slide Number Placeholder 3">
            <a:extLst>
              <a:ext uri="{FF2B5EF4-FFF2-40B4-BE49-F238E27FC236}">
                <a16:creationId xmlns:a16="http://schemas.microsoft.com/office/drawing/2014/main" id="{764CAF89-882B-1545-8C02-34C0120596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E02DCC7-8C48-2D4C-9EB3-F0A38B4A0FA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5" name="Content Placeholder 6">
            <a:extLst>
              <a:ext uri="{FF2B5EF4-FFF2-40B4-BE49-F238E27FC236}">
                <a16:creationId xmlns:a16="http://schemas.microsoft.com/office/drawing/2014/main" id="{F9E508BE-E008-AD43-A563-AE163135499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362200" y="1506538"/>
          <a:ext cx="3581400" cy="2836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7" name="VISIO" r:id="rId5" imgW="11277600" imgH="8928100" progId="Visio.Drawing.6">
                  <p:embed/>
                </p:oleObj>
              </mc:Choice>
              <mc:Fallback>
                <p:oleObj name="VISIO" r:id="rId5" imgW="11277600" imgH="8928100" progId="Visio.Drawing.6">
                  <p:embed/>
                  <p:pic>
                    <p:nvPicPr>
                      <p:cNvPr id="0" name="Content Placeholder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2200" y="1506538"/>
                        <a:ext cx="3581400" cy="2836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B011C1-8163-804F-A8F4-2CCB6D09EE3B}"/>
              </a:ext>
            </a:extLst>
          </p:cNvPr>
          <p:cNvSpPr txBox="1">
            <a:spLocks/>
          </p:cNvSpPr>
          <p:nvPr/>
        </p:nvSpPr>
        <p:spPr bwMode="auto">
          <a:xfrm>
            <a:off x="2636838" y="5638800"/>
            <a:ext cx="3870325" cy="7667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de-CH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lui</a:t>
            </a:r>
            <a:r>
              <a:rPr lang="de-CH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$s0, 0x1234</a:t>
            </a:r>
          </a:p>
          <a:p>
            <a:pPr>
              <a:defRPr/>
            </a:pPr>
            <a:r>
              <a:rPr lang="de-CH" dirty="0" err="1">
                <a:latin typeface="Courier" charset="0"/>
                <a:ea typeface="Courier" charset="0"/>
                <a:cs typeface="Courier" charset="0"/>
              </a:rPr>
              <a:t>ori</a:t>
            </a:r>
            <a:r>
              <a:rPr lang="de-CH" dirty="0">
                <a:latin typeface="Courier" charset="0"/>
                <a:ea typeface="Courier" charset="0"/>
                <a:cs typeface="Courier" charset="0"/>
              </a:rPr>
              <a:t>  $s0, $s0, 0x8000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Content Placeholder 2">
            <a:extLst>
              <a:ext uri="{FF2B5EF4-FFF2-40B4-BE49-F238E27FC236}">
                <a16:creationId xmlns:a16="http://schemas.microsoft.com/office/drawing/2014/main" id="{ED115E2F-079F-AB42-B865-E1543C99DD9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We first load 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base address of the array</a:t>
            </a:r>
            <a:r>
              <a:rPr lang="en-US" altLang="en-US">
                <a:ea typeface="ＭＳ Ｐゴシック" panose="020B0600070205080204" pitchFamily="34" charset="-128"/>
              </a:rPr>
              <a:t> into a register (e.g., $s0) using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lui</a:t>
            </a:r>
            <a:r>
              <a:rPr lang="en-US" altLang="en-US">
                <a:ea typeface="ＭＳ Ｐゴシック" panose="020B0600070205080204" pitchFamily="34" charset="-128"/>
              </a:rPr>
              <a:t> and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ori</a:t>
            </a:r>
          </a:p>
        </p:txBody>
      </p:sp>
      <p:sp>
        <p:nvSpPr>
          <p:cNvPr id="58371" name="Title 1">
            <a:extLst>
              <a:ext uri="{FF2B5EF4-FFF2-40B4-BE49-F238E27FC236}">
                <a16:creationId xmlns:a16="http://schemas.microsoft.com/office/drawing/2014/main" id="{1267E0A1-72E0-3443-BC8A-0590605569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Arrays: Code Example</a:t>
            </a:r>
          </a:p>
        </p:txBody>
      </p:sp>
      <p:sp>
        <p:nvSpPr>
          <p:cNvPr id="58372" name="Slide Number Placeholder 3">
            <a:extLst>
              <a:ext uri="{FF2B5EF4-FFF2-40B4-BE49-F238E27FC236}">
                <a16:creationId xmlns:a16="http://schemas.microsoft.com/office/drawing/2014/main" id="{DE0BDFDF-E018-3943-970E-D5F641FCA33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2C77297-3B75-7A4C-9B2E-92E5A423D376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014F7B1A-8A5E-7A49-B361-7CE6250E5389}"/>
              </a:ext>
            </a:extLst>
          </p:cNvPr>
          <p:cNvSpPr txBox="1">
            <a:spLocks/>
          </p:cNvSpPr>
          <p:nvPr/>
        </p:nvSpPr>
        <p:spPr bwMode="auto">
          <a:xfrm>
            <a:off x="565150" y="2514600"/>
            <a:ext cx="3870325" cy="36512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array[5];</a:t>
            </a:r>
          </a:p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array[0] = array[0] * 2;</a:t>
            </a:r>
          </a:p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array[1] = array[1] * 2;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06264915-1D98-4441-9918-6DAA912545AE}"/>
              </a:ext>
            </a:extLst>
          </p:cNvPr>
          <p:cNvSpPr txBox="1">
            <a:spLocks/>
          </p:cNvSpPr>
          <p:nvPr/>
        </p:nvSpPr>
        <p:spPr bwMode="auto">
          <a:xfrm>
            <a:off x="4740275" y="2514600"/>
            <a:ext cx="3870325" cy="36512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array base address = $s0</a:t>
            </a:r>
          </a:p>
          <a:p>
            <a:pPr>
              <a:defRPr/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Initialize $s0 to 0x12348000</a:t>
            </a:r>
          </a:p>
          <a:p>
            <a:pPr>
              <a:defRPr/>
            </a:pPr>
            <a:r>
              <a:rPr lang="en-US" sz="16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lui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$s0, 0x1234 </a:t>
            </a:r>
          </a:p>
          <a:p>
            <a:pPr>
              <a:defRPr/>
            </a:pPr>
            <a:r>
              <a:rPr lang="en-US" sz="16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ori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$s0, $s0, 0x8000</a:t>
            </a:r>
            <a:endParaRPr lang="en-US" sz="1600" dirty="0">
              <a:solidFill>
                <a:schemeClr val="accent3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$t1, 0($s0)</a:t>
            </a:r>
            <a:endParaRPr lang="en-US" sz="1600" dirty="0">
              <a:solidFill>
                <a:schemeClr val="accent3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sll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$t1, $t1, 1</a:t>
            </a:r>
          </a:p>
          <a:p>
            <a:pPr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sw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$t1, 0($s0)</a:t>
            </a:r>
          </a:p>
          <a:p>
            <a:pPr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$t1, 4($s0)</a:t>
            </a:r>
            <a:endParaRPr lang="en-US" sz="1600" dirty="0">
              <a:solidFill>
                <a:schemeClr val="accent3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sll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$t1, $t1, 1</a:t>
            </a:r>
          </a:p>
          <a:p>
            <a:pPr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sw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$t1, 4($s0)</a:t>
            </a:r>
            <a:endParaRPr lang="en-US" sz="1600" dirty="0">
              <a:solidFill>
                <a:schemeClr val="accent3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endParaRPr lang="de-CH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8375" name="Text Placeholder 6">
            <a:extLst>
              <a:ext uri="{FF2B5EF4-FFF2-40B4-BE49-F238E27FC236}">
                <a16:creationId xmlns:a16="http://schemas.microsoft.com/office/drawing/2014/main" id="{E3345421-BE44-374C-99C9-76FA20314156}"/>
              </a:ext>
            </a:extLst>
          </p:cNvPr>
          <p:cNvSpPr txBox="1">
            <a:spLocks/>
          </p:cNvSpPr>
          <p:nvPr/>
        </p:nvSpPr>
        <p:spPr bwMode="auto">
          <a:xfrm>
            <a:off x="565150" y="2057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58376" name="Text Placeholder 7">
            <a:extLst>
              <a:ext uri="{FF2B5EF4-FFF2-40B4-BE49-F238E27FC236}">
                <a16:creationId xmlns:a16="http://schemas.microsoft.com/office/drawing/2014/main" id="{114DD1F2-34B4-5446-A69D-37CFF28DD0BE}"/>
              </a:ext>
            </a:extLst>
          </p:cNvPr>
          <p:cNvSpPr txBox="1">
            <a:spLocks/>
          </p:cNvSpPr>
          <p:nvPr/>
        </p:nvSpPr>
        <p:spPr bwMode="auto">
          <a:xfrm>
            <a:off x="4740275" y="2057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itle 4">
            <a:extLst>
              <a:ext uri="{FF2B5EF4-FFF2-40B4-BE49-F238E27FC236}">
                <a16:creationId xmlns:a16="http://schemas.microsoft.com/office/drawing/2014/main" id="{545701B1-5E15-C14D-A08B-B171DED8961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Function Calls</a:t>
            </a:r>
          </a:p>
        </p:txBody>
      </p:sp>
      <p:sp>
        <p:nvSpPr>
          <p:cNvPr id="60419" name="Subtitle 5">
            <a:extLst>
              <a:ext uri="{FF2B5EF4-FFF2-40B4-BE49-F238E27FC236}">
                <a16:creationId xmlns:a16="http://schemas.microsoft.com/office/drawing/2014/main" id="{EB0A2BB9-30B0-BD47-9EDF-257D3A1C732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60420" name="Slide Number Placeholder 3">
            <a:extLst>
              <a:ext uri="{FF2B5EF4-FFF2-40B4-BE49-F238E27FC236}">
                <a16:creationId xmlns:a16="http://schemas.microsoft.com/office/drawing/2014/main" id="{CF9ED05D-BD36-8A4C-8D97-A0C4FACDA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AC2F118-30B1-CB4E-AFA0-26C269FF8E9C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39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D33D92EB-98FF-E649-BF05-9BB369A48C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What Will We Learn Today?</a:t>
            </a: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94E8053-E648-4446-ADB8-7E0A2990711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Assembly Programming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Programming constructs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Debugging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Conditional statements and loops in MIPS assembly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Arrays in MIPS assembly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Function calls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The stack</a:t>
            </a:r>
          </a:p>
        </p:txBody>
      </p:sp>
      <p:sp>
        <p:nvSpPr>
          <p:cNvPr id="11268" name="Slide Number Placeholder 3">
            <a:extLst>
              <a:ext uri="{FF2B5EF4-FFF2-40B4-BE49-F238E27FC236}">
                <a16:creationId xmlns:a16="http://schemas.microsoft.com/office/drawing/2014/main" id="{88031F07-F5A5-6944-BC6E-5789D9C376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3E4030D-137D-6B43-95E5-7DF3F05C2F31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>
            <a:extLst>
              <a:ext uri="{FF2B5EF4-FFF2-40B4-BE49-F238E27FC236}">
                <a16:creationId xmlns:a16="http://schemas.microsoft.com/office/drawing/2014/main" id="{00C63108-407C-B445-8D68-24F512FC2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Function Calls</a:t>
            </a:r>
          </a:p>
        </p:txBody>
      </p:sp>
      <p:sp>
        <p:nvSpPr>
          <p:cNvPr id="173058" name="Content Placeholder 2">
            <a:extLst>
              <a:ext uri="{FF2B5EF4-FFF2-40B4-BE49-F238E27FC236}">
                <a16:creationId xmlns:a16="http://schemas.microsoft.com/office/drawing/2014/main" id="{522FF652-B40A-D74A-B876-4BF80BD56E5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Why functions (i.e., procedures)?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Frequently accessed code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Make a program more modular and readable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Functions have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arguments</a:t>
            </a:r>
            <a:r>
              <a:rPr lang="en-US" altLang="en-US">
                <a:ea typeface="ＭＳ Ｐゴシック" panose="020B0600070205080204" pitchFamily="34" charset="-128"/>
              </a:rPr>
              <a:t> and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return value</a:t>
            </a:r>
          </a:p>
          <a:p>
            <a:endParaRPr lang="en-US" altLang="en-US">
              <a:solidFill>
                <a:srgbClr val="0432FF"/>
              </a:solidFill>
              <a:ea typeface="ＭＳ Ｐゴシック" panose="020B0600070205080204" pitchFamily="34" charset="-128"/>
            </a:endParaRPr>
          </a:p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Caller</a:t>
            </a:r>
            <a:r>
              <a:rPr lang="en-US" altLang="en-US">
                <a:ea typeface="ＭＳ Ｐゴシック" panose="020B0600070205080204" pitchFamily="34" charset="-128"/>
              </a:rPr>
              <a:t>: calling function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main()</a:t>
            </a:r>
          </a:p>
          <a:p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Callee</a:t>
            </a:r>
            <a:r>
              <a:rPr lang="en-US" altLang="en-US">
                <a:ea typeface="ＭＳ Ｐゴシック" panose="020B0600070205080204" pitchFamily="34" charset="-128"/>
              </a:rPr>
              <a:t>: called function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sum()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pPr lvl="2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61444" name="Slide Number Placeholder 3">
            <a:extLst>
              <a:ext uri="{FF2B5EF4-FFF2-40B4-BE49-F238E27FC236}">
                <a16:creationId xmlns:a16="http://schemas.microsoft.com/office/drawing/2014/main" id="{899B7D31-B57A-5740-8615-87E0D44F7C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52A8405-6081-6542-BC00-4DB51FC460FB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25536C2E-C473-E94B-AE11-EB866E197A14}"/>
              </a:ext>
            </a:extLst>
          </p:cNvPr>
          <p:cNvSpPr txBox="1">
            <a:spLocks/>
          </p:cNvSpPr>
          <p:nvPr/>
        </p:nvSpPr>
        <p:spPr bwMode="auto">
          <a:xfrm>
            <a:off x="4816475" y="2895600"/>
            <a:ext cx="3870325" cy="3505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void main()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y;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y = sum(42, 7);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...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sum(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a,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b)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return (a + b);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>
            <a:extLst>
              <a:ext uri="{FF2B5EF4-FFF2-40B4-BE49-F238E27FC236}">
                <a16:creationId xmlns:a16="http://schemas.microsoft.com/office/drawing/2014/main" id="{F8DD6013-7C96-2946-962C-6063DD1ABC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Function Calls: Conventions</a:t>
            </a:r>
          </a:p>
        </p:txBody>
      </p:sp>
      <p:sp>
        <p:nvSpPr>
          <p:cNvPr id="175106" name="Content Placeholder 2">
            <a:extLst>
              <a:ext uri="{FF2B5EF4-FFF2-40B4-BE49-F238E27FC236}">
                <a16:creationId xmlns:a16="http://schemas.microsoft.com/office/drawing/2014/main" id="{0BAA889D-95FF-1F4B-93FE-DE8F2C9D0A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Conventions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Caller 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passes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arguments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jumps to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callee</a:t>
            </a:r>
          </a:p>
          <a:p>
            <a:pPr lvl="1"/>
            <a:endParaRPr lang="en-US" altLang="en-US">
              <a:ea typeface="ＭＳ Ｐゴシック" panose="020B0600070205080204" pitchFamily="34" charset="-128"/>
            </a:endParaRPr>
          </a:p>
          <a:p>
            <a:pPr lvl="1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Callee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performs the procedure</a:t>
            </a:r>
          </a:p>
          <a:p>
            <a:pPr lvl="2"/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returns the result </a:t>
            </a:r>
            <a:r>
              <a:rPr lang="en-US" altLang="en-US">
                <a:ea typeface="ＭＳ Ｐゴシック" panose="020B0600070205080204" pitchFamily="34" charset="-128"/>
              </a:rPr>
              <a:t>to caller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returns </a:t>
            </a:r>
            <a:r>
              <a:rPr lang="en-US" altLang="en-US">
                <a:solidFill>
                  <a:srgbClr val="00B050"/>
                </a:solidFill>
                <a:ea typeface="ＭＳ Ｐゴシック" panose="020B0600070205080204" pitchFamily="34" charset="-128"/>
              </a:rPr>
              <a:t>to the point of call</a:t>
            </a:r>
          </a:p>
          <a:p>
            <a:pPr lvl="2"/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must not overwrite </a:t>
            </a:r>
            <a:r>
              <a:rPr lang="en-US" altLang="en-US">
                <a:ea typeface="ＭＳ Ｐゴシック" panose="020B0600070205080204" pitchFamily="34" charset="-128"/>
              </a:rPr>
              <a:t>registers or memory needed by the caller</a:t>
            </a:r>
          </a:p>
        </p:txBody>
      </p:sp>
      <p:sp>
        <p:nvSpPr>
          <p:cNvPr id="63492" name="Slide Number Placeholder 3">
            <a:extLst>
              <a:ext uri="{FF2B5EF4-FFF2-40B4-BE49-F238E27FC236}">
                <a16:creationId xmlns:a16="http://schemas.microsoft.com/office/drawing/2014/main" id="{4E996F9F-2954-0746-B762-9366F9C0E2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D15AF53-800D-B34E-AF8C-2A1FA4D3438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41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0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>
            <a:extLst>
              <a:ext uri="{FF2B5EF4-FFF2-40B4-BE49-F238E27FC236}">
                <a16:creationId xmlns:a16="http://schemas.microsoft.com/office/drawing/2014/main" id="{AC01F799-6DB1-E14C-8D0B-D5ADA2320F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Function Calls in MIPS and LC-3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09D83C2C-4AF5-FD45-B9D8-CC6C48977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Conventions in MIPS and LC-3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Call procedure 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MIPS: Jump and link (</a:t>
            </a:r>
            <a:r>
              <a:rPr lang="en-US" altLang="en-US" dirty="0" err="1">
                <a:ea typeface="ＭＳ Ｐゴシック" charset="-128"/>
              </a:rPr>
              <a:t>jal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LC-3: Jump to Subroutine (JSR, JSRR)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Return from procedure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MIPS: Jump register (</a:t>
            </a:r>
            <a:r>
              <a:rPr lang="en-US" altLang="en-US" dirty="0" err="1">
                <a:ea typeface="ＭＳ Ｐゴシック" charset="-128"/>
              </a:rPr>
              <a:t>jr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LC-3: Return from Subroutine (RET)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Argument values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MIPS: $a0 - $a3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Return value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MIPS: $v0</a:t>
            </a:r>
          </a:p>
        </p:txBody>
      </p:sp>
      <p:sp>
        <p:nvSpPr>
          <p:cNvPr id="65540" name="Slide Number Placeholder 3">
            <a:extLst>
              <a:ext uri="{FF2B5EF4-FFF2-40B4-BE49-F238E27FC236}">
                <a16:creationId xmlns:a16="http://schemas.microsoft.com/office/drawing/2014/main" id="{530F50FE-A113-ED45-BEB5-14B49A0FE6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D9451D5-0398-F94F-A731-4B1C7C0E879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42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4">
            <a:extLst>
              <a:ext uri="{FF2B5EF4-FFF2-40B4-BE49-F238E27FC236}">
                <a16:creationId xmlns:a16="http://schemas.microsoft.com/office/drawing/2014/main" id="{5F55A4F4-D521-1744-BC2C-4B4821FCC48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229600" cy="2209800"/>
          </a:xfrm>
        </p:spPr>
        <p:txBody>
          <a:bodyPr anchor="ctr"/>
          <a:lstStyle/>
          <a:p>
            <a:pPr algn="ctr" eaLnBrk="1" hangingPunct="1"/>
            <a:r>
              <a:rPr lang="en-US" altLang="en-US" sz="3200" dirty="0">
                <a:ea typeface="ＭＳ Ｐゴシック" panose="020B0600070205080204" pitchFamily="34" charset="-128"/>
              </a:rPr>
              <a:t>We did not cover the following slides in lecture. These are for your preparation.</a:t>
            </a:r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12C418C-8C93-0F48-B71F-74B32E538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 err="1">
                <a:solidFill>
                  <a:srgbClr val="0432FF"/>
                </a:solidFill>
                <a:ea typeface="ＭＳ Ｐゴシック" charset="-128"/>
              </a:rPr>
              <a:t>jal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 </a:t>
            </a:r>
            <a:r>
              <a:rPr lang="en-US" altLang="en-US" dirty="0">
                <a:ea typeface="ＭＳ Ｐゴシック" charset="-128"/>
              </a:rPr>
              <a:t>jumps to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simple()</a:t>
            </a:r>
            <a:r>
              <a:rPr lang="en-US" altLang="en-US" dirty="0">
                <a:ea typeface="ＭＳ Ｐゴシック" charset="-128"/>
              </a:rPr>
              <a:t> and saves PC+4 in the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return address register</a:t>
            </a:r>
            <a:r>
              <a:rPr lang="en-US" altLang="en-US" dirty="0">
                <a:ea typeface="ＭＳ Ｐゴシック" charset="-128"/>
              </a:rPr>
              <a:t> ($</a:t>
            </a:r>
            <a:r>
              <a:rPr lang="en-US" altLang="en-US" dirty="0" err="1">
                <a:ea typeface="ＭＳ Ｐゴシック" charset="-128"/>
              </a:rPr>
              <a:t>ra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$</a:t>
            </a:r>
            <a:r>
              <a:rPr lang="en-US" altLang="en-US" dirty="0" err="1">
                <a:ea typeface="ＭＳ Ｐゴシック" charset="-128"/>
              </a:rPr>
              <a:t>ra</a:t>
            </a:r>
            <a:r>
              <a:rPr lang="en-US" altLang="en-US" dirty="0">
                <a:ea typeface="ＭＳ Ｐゴシック" charset="-128"/>
              </a:rPr>
              <a:t> = 0x00400204 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In LC-3,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JSR(R)</a:t>
            </a:r>
            <a:r>
              <a:rPr lang="en-US" altLang="en-US" dirty="0">
                <a:ea typeface="ＭＳ Ｐゴシック" charset="-128"/>
              </a:rPr>
              <a:t> put the return address in </a:t>
            </a:r>
            <a:r>
              <a:rPr lang="en-US" altLang="en-US" dirty="0">
                <a:solidFill>
                  <a:srgbClr val="FF2600"/>
                </a:solidFill>
                <a:ea typeface="ＭＳ Ｐゴシック" charset="-128"/>
              </a:rPr>
              <a:t>R7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solidFill>
                <a:srgbClr val="0432FF"/>
              </a:solidFill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 err="1">
                <a:solidFill>
                  <a:srgbClr val="0432FF"/>
                </a:solidFill>
                <a:ea typeface="ＭＳ Ｐゴシック" charset="-128"/>
              </a:rPr>
              <a:t>jr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$</a:t>
            </a:r>
            <a:r>
              <a:rPr lang="en-US" altLang="en-US" dirty="0" err="1">
                <a:solidFill>
                  <a:srgbClr val="FF0000"/>
                </a:solidFill>
                <a:ea typeface="ＭＳ Ｐゴシック" charset="-128"/>
              </a:rPr>
              <a:t>ra</a:t>
            </a:r>
            <a:r>
              <a:rPr lang="en-US" altLang="en-US" dirty="0">
                <a:ea typeface="ＭＳ Ｐゴシック" charset="-128"/>
              </a:rPr>
              <a:t> jumps to address in $</a:t>
            </a:r>
            <a:r>
              <a:rPr lang="en-US" altLang="en-US" dirty="0" err="1">
                <a:ea typeface="ＭＳ Ｐゴシック" charset="-128"/>
              </a:rPr>
              <a:t>ra</a:t>
            </a:r>
            <a:r>
              <a:rPr lang="en-US" altLang="en-US" dirty="0">
                <a:ea typeface="ＭＳ Ｐゴシック" charset="-128"/>
              </a:rPr>
              <a:t> (LC-3 uses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RET</a:t>
            </a:r>
            <a:r>
              <a:rPr lang="en-US" altLang="en-US" dirty="0">
                <a:ea typeface="ＭＳ Ｐゴシック" charset="-128"/>
              </a:rPr>
              <a:t> instruction)</a:t>
            </a:r>
          </a:p>
        </p:txBody>
      </p:sp>
      <p:sp>
        <p:nvSpPr>
          <p:cNvPr id="69635" name="Title 1">
            <a:extLst>
              <a:ext uri="{FF2B5EF4-FFF2-40B4-BE49-F238E27FC236}">
                <a16:creationId xmlns:a16="http://schemas.microsoft.com/office/drawing/2014/main" id="{D9B061E2-0D2C-7A40-89A1-81B9CF9C5D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Function Calls: Simple Example</a:t>
            </a:r>
          </a:p>
        </p:txBody>
      </p:sp>
      <p:sp>
        <p:nvSpPr>
          <p:cNvPr id="69636" name="Slide Number Placeholder 3">
            <a:extLst>
              <a:ext uri="{FF2B5EF4-FFF2-40B4-BE49-F238E27FC236}">
                <a16:creationId xmlns:a16="http://schemas.microsoft.com/office/drawing/2014/main" id="{442C8040-C243-A847-9D4E-995C182E06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BFF15D9-58DF-CB40-A72E-B71F0C4252A7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44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563B3DAC-0DE7-5A45-974D-05DE72A82B7C}"/>
              </a:ext>
            </a:extLst>
          </p:cNvPr>
          <p:cNvSpPr txBox="1">
            <a:spLocks/>
          </p:cNvSpPr>
          <p:nvPr/>
        </p:nvSpPr>
        <p:spPr bwMode="auto">
          <a:xfrm>
            <a:off x="565150" y="1371600"/>
            <a:ext cx="3870325" cy="2362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  <a:defRPr/>
            </a:pP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simple();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a = b + c;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indent="0">
              <a:buFont typeface="Wingdings" charset="2"/>
              <a:buNone/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void simple() {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return;</a:t>
            </a:r>
          </a:p>
          <a:p>
            <a:pPr marL="0" indent="0">
              <a:buFont typeface="Wingdings" charset="2"/>
              <a:buNone/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6680934B-954A-FF41-A453-42191FCFF0E0}"/>
              </a:ext>
            </a:extLst>
          </p:cNvPr>
          <p:cNvSpPr txBox="1">
            <a:spLocks/>
          </p:cNvSpPr>
          <p:nvPr/>
        </p:nvSpPr>
        <p:spPr bwMode="auto">
          <a:xfrm>
            <a:off x="4740275" y="1371600"/>
            <a:ext cx="3870325" cy="2362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marL="0" indent="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None/>
              <a:defRPr sz="2000" kern="0"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latin typeface="+mn-lt"/>
                <a:ea typeface="ＭＳ Ｐゴシック" pitchFamily="-106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latin typeface="+mn-lt"/>
                <a:ea typeface="ＭＳ Ｐゴシック" pitchFamily="-106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latin typeface="+mn-lt"/>
                <a:ea typeface="ＭＳ Ｐゴシック" pitchFamily="-106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latin typeface="+mn-lt"/>
                <a:ea typeface="ＭＳ Ｐゴシック" pitchFamily="-106" charset="-128"/>
              </a:defRPr>
            </a:lvl5pPr>
            <a:lvl6pPr marL="21383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6pPr>
            <a:lvl7pPr marL="25955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7pPr>
            <a:lvl8pPr marL="30527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8pPr>
            <a:lvl9pPr marL="3509963" indent="-339725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latin typeface="+mn-lt"/>
              </a:defRPr>
            </a:lvl9pPr>
          </a:lstStyle>
          <a:p>
            <a:pPr>
              <a:defRPr/>
            </a:pPr>
            <a:r>
              <a:rPr lang="en-US" sz="1200" dirty="0">
                <a:latin typeface="Courier" charset="0"/>
                <a:ea typeface="Courier" charset="0"/>
                <a:cs typeface="Courier" charset="0"/>
              </a:rPr>
              <a:t>0x00400200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main: </a:t>
            </a:r>
            <a:r>
              <a:rPr lang="en-US" sz="16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jal</a:t>
            </a:r>
            <a:r>
              <a:rPr lang="en-US" sz="16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simple </a:t>
            </a:r>
          </a:p>
          <a:p>
            <a:pPr>
              <a:defRPr/>
            </a:pPr>
            <a:r>
              <a:rPr lang="en-US" sz="1200" dirty="0">
                <a:latin typeface="Courier" charset="0"/>
                <a:ea typeface="Courier" charset="0"/>
                <a:cs typeface="Courier" charset="0"/>
              </a:rPr>
              <a:t>0x00400204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    add $s0,$s1,$s2</a:t>
            </a:r>
          </a:p>
          <a:p>
            <a:pPr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...</a:t>
            </a:r>
          </a:p>
          <a:p>
            <a:pPr>
              <a:defRPr/>
            </a:pPr>
            <a:r>
              <a:rPr lang="en-US" sz="1200" dirty="0">
                <a:latin typeface="Courier" charset="0"/>
                <a:ea typeface="Courier" charset="0"/>
                <a:cs typeface="Courier" charset="0"/>
              </a:rPr>
              <a:t>0x00401020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simple: </a:t>
            </a:r>
            <a:r>
              <a:rPr lang="en-US" sz="16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jr</a:t>
            </a:r>
            <a:r>
              <a:rPr lang="en-US" sz="16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</a:t>
            </a:r>
            <a:r>
              <a:rPr lang="en-US" sz="16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ra</a:t>
            </a:r>
            <a:endParaRPr lang="en-US" sz="16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endParaRPr lang="de-CH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9639" name="Text Placeholder 6">
            <a:extLst>
              <a:ext uri="{FF2B5EF4-FFF2-40B4-BE49-F238E27FC236}">
                <a16:creationId xmlns:a16="http://schemas.microsoft.com/office/drawing/2014/main" id="{B0231CFF-8CC2-7941-BF42-ABE35750E3CF}"/>
              </a:ext>
            </a:extLst>
          </p:cNvPr>
          <p:cNvSpPr txBox="1">
            <a:spLocks/>
          </p:cNvSpPr>
          <p:nvPr/>
        </p:nvSpPr>
        <p:spPr bwMode="auto">
          <a:xfrm>
            <a:off x="565150" y="914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53FAEEEE-87E5-604B-B0D7-82761A2B0000}"/>
              </a:ext>
            </a:extLst>
          </p:cNvPr>
          <p:cNvSpPr txBox="1">
            <a:spLocks/>
          </p:cNvSpPr>
          <p:nvPr/>
        </p:nvSpPr>
        <p:spPr bwMode="auto">
          <a:xfrm>
            <a:off x="4740275" y="914400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>
            <a:extLst>
              <a:ext uri="{FF2B5EF4-FFF2-40B4-BE49-F238E27FC236}">
                <a16:creationId xmlns:a16="http://schemas.microsoft.com/office/drawing/2014/main" id="{45389AA0-971F-D04E-9FFD-D7426F4265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Function Calls: Code Example</a:t>
            </a:r>
          </a:p>
        </p:txBody>
      </p:sp>
      <p:sp>
        <p:nvSpPr>
          <p:cNvPr id="71683" name="Slide Number Placeholder 3">
            <a:extLst>
              <a:ext uri="{FF2B5EF4-FFF2-40B4-BE49-F238E27FC236}">
                <a16:creationId xmlns:a16="http://schemas.microsoft.com/office/drawing/2014/main" id="{C357CD88-0251-CD46-9A89-983CCA511A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725211D-FFA7-C141-99DA-9FA8FA2B5F5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92791B-AB83-C449-9904-906782C9B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3800" y="1428750"/>
            <a:ext cx="5235575" cy="4972050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$s0 = y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main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:  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...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$a0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$0, 2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argument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0 = 2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$a1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$0, 3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argument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1 = 3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$a2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$0, 4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argument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2 = 4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$a3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$0, 5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argument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3 = 5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jal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diffofsums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call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procedure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$s0, </a:t>
            </a:r>
            <a:r>
              <a:rPr lang="de-CH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$v0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$0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y =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returned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...</a:t>
            </a:r>
          </a:p>
          <a:p>
            <a:pPr marL="0" indent="0">
              <a:buFont typeface="Wingdings" charset="2"/>
              <a:buNone/>
              <a:defRPr/>
            </a:pPr>
            <a:endParaRPr lang="de-CH" sz="14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$s0 =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result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diffofsums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$t0,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$a0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$a1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$t0 = f + g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$t1,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$a2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$a3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$t1 = h + i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sub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$s0, $t0, $t1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result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=(f + g) - (h + i)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$v0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$s0, $0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put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in $v0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jr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$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ra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 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to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caller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de-CH" sz="1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ABE15CE6-A3F1-F84F-819C-F8FEC72FEC86}"/>
              </a:ext>
            </a:extLst>
          </p:cNvPr>
          <p:cNvSpPr txBox="1">
            <a:spLocks/>
          </p:cNvSpPr>
          <p:nvPr/>
        </p:nvSpPr>
        <p:spPr bwMode="auto">
          <a:xfrm>
            <a:off x="152400" y="1428750"/>
            <a:ext cx="3505200" cy="49720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>
            <a:lvl1pPr marL="0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accent1">
                  <a:lumMod val="75000"/>
                  <a:lumOff val="25000"/>
                </a:schemeClr>
              </a:buClr>
              <a:buSzPct val="60000"/>
              <a:buFont typeface="Wingdings 2" pitchFamily="18" charset="2"/>
              <a:buNone/>
              <a:defRPr sz="1600" b="0">
                <a:solidFill>
                  <a:schemeClr val="tx1"/>
                </a:solidFill>
                <a:latin typeface="Consolas" pitchFamily="49" charset="0"/>
                <a:ea typeface="+mn-ea"/>
                <a:cs typeface="Consolas" pitchFamily="49" charset="0"/>
              </a:defRPr>
            </a:lvl1pPr>
            <a:lvl2pPr marL="457200" indent="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1">
                  <a:lumMod val="75000"/>
                  <a:lumOff val="25000"/>
                </a:schemeClr>
              </a:buClr>
              <a:buSzPct val="110000"/>
              <a:buFont typeface="Wingdings" pitchFamily="2" charset="2"/>
              <a:buNone/>
              <a:defRPr sz="2000">
                <a:solidFill>
                  <a:schemeClr val="tx1"/>
                </a:solidFill>
                <a:latin typeface="Calibri" pitchFamily="34" charset="0"/>
              </a:defRPr>
            </a:lvl2pPr>
            <a:lvl3pPr marL="914400" indent="0" algn="l" rtl="0" eaLnBrk="1" fontAlgn="base" hangingPunct="1">
              <a:spcBef>
                <a:spcPct val="20000"/>
              </a:spcBef>
              <a:spcAft>
                <a:spcPct val="0"/>
              </a:spcAft>
              <a:buSzPct val="80000"/>
              <a:buFont typeface="Wingdings" pitchFamily="2" charset="2"/>
              <a:buNone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371600" indent="0" algn="l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1828800" indent="0" algn="l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main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() 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y;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 ...</a:t>
            </a:r>
          </a:p>
          <a:p>
            <a:pPr>
              <a:defRPr/>
            </a:pPr>
            <a:r>
              <a:rPr lang="de-CH" sz="1400" kern="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 // 4 </a:t>
            </a:r>
            <a:r>
              <a:rPr lang="de-CH" sz="1400" kern="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arguments</a:t>
            </a:r>
            <a:endParaRPr lang="de-CH" sz="1400" kern="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 y =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diffofsums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(2, 3, 4, 5); 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 ...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defRPr/>
            </a:pPr>
            <a:endParaRPr lang="de-CH" sz="1400" kern="0" dirty="0"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diffofsums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f,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g, 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h,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i)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result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result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= (f + g) - (h + i);</a:t>
            </a:r>
          </a:p>
          <a:p>
            <a:pPr>
              <a:defRPr/>
            </a:pPr>
            <a:r>
              <a:rPr lang="de-CH" sz="1400" kern="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 // </a:t>
            </a:r>
            <a:r>
              <a:rPr lang="de-CH" sz="1400" kern="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kern="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kern="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endParaRPr lang="de-CH" sz="1400" kern="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kern="0" dirty="0" err="1">
                <a:latin typeface="Courier" charset="0"/>
                <a:ea typeface="Courier" charset="0"/>
                <a:cs typeface="Courier" charset="0"/>
              </a:rPr>
              <a:t>result</a:t>
            </a: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; </a:t>
            </a:r>
          </a:p>
          <a:p>
            <a:pPr>
              <a:defRPr/>
            </a:pPr>
            <a:r>
              <a:rPr lang="de-CH" sz="1400" kern="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defRPr/>
            </a:pPr>
            <a:endParaRPr lang="de-CH" sz="1400" kern="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1686" name="Text Placeholder 6">
            <a:extLst>
              <a:ext uri="{FF2B5EF4-FFF2-40B4-BE49-F238E27FC236}">
                <a16:creationId xmlns:a16="http://schemas.microsoft.com/office/drawing/2014/main" id="{65296ADC-7723-EF46-B982-F7E1EAF11368}"/>
              </a:ext>
            </a:extLst>
          </p:cNvPr>
          <p:cNvSpPr txBox="1">
            <a:spLocks/>
          </p:cNvSpPr>
          <p:nvPr/>
        </p:nvSpPr>
        <p:spPr bwMode="auto">
          <a:xfrm>
            <a:off x="152400" y="981075"/>
            <a:ext cx="3505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rgbClr val="000000"/>
                </a:solidFill>
              </a:rPr>
              <a:t>High-level code</a:t>
            </a:r>
            <a:endParaRPr lang="de-CH" altLang="en-US" sz="2000">
              <a:solidFill>
                <a:srgbClr val="000000"/>
              </a:solidFill>
            </a:endParaRP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A76D046-DC02-4E4F-A47E-16DE869789BA}"/>
              </a:ext>
            </a:extLst>
          </p:cNvPr>
          <p:cNvSpPr txBox="1">
            <a:spLocks/>
          </p:cNvSpPr>
          <p:nvPr/>
        </p:nvSpPr>
        <p:spPr bwMode="auto">
          <a:xfrm>
            <a:off x="3733800" y="981075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41A420-BA2A-9C48-9EBB-9E2EA9492F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1047750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1">
                <a:solidFill>
                  <a:srgbClr val="FF0000"/>
                </a:solidFill>
              </a:rPr>
              <a:t>Argument values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E13045-95FA-C043-B980-E96534A0124C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4876800" y="1362075"/>
            <a:ext cx="1524000" cy="923925"/>
          </a:xfrm>
          <a:prstGeom prst="straightConnector1">
            <a:avLst/>
          </a:prstGeom>
          <a:noFill/>
          <a:ln w="508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D16E663-0AAB-D448-87B3-70D105E1F5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1524000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1">
                <a:solidFill>
                  <a:srgbClr val="0432FF"/>
                </a:solidFill>
              </a:rPr>
              <a:t>Return value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47FFA57-D99F-5C40-A1ED-80E67D918955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410200" y="1885950"/>
            <a:ext cx="1066800" cy="1641475"/>
          </a:xfrm>
          <a:prstGeom prst="straightConnector1">
            <a:avLst/>
          </a:prstGeom>
          <a:noFill/>
          <a:ln w="50800">
            <a:solidFill>
              <a:srgbClr val="0432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937CBE7-B492-9F4D-8CCA-2E059BE545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0" y="6096000"/>
            <a:ext cx="2362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1">
                <a:solidFill>
                  <a:srgbClr val="00B050"/>
                </a:solidFill>
              </a:rPr>
              <a:t>Return address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F1F9512-B9E2-E24A-AB6C-7DB83CFD3185}"/>
              </a:ext>
            </a:extLst>
          </p:cNvPr>
          <p:cNvCxnSpPr>
            <a:cxnSpLocks noChangeShapeType="1"/>
            <a:stCxn id="18" idx="1"/>
          </p:cNvCxnSpPr>
          <p:nvPr/>
        </p:nvCxnSpPr>
        <p:spPr bwMode="auto">
          <a:xfrm flipH="1" flipV="1">
            <a:off x="4876800" y="6019800"/>
            <a:ext cx="838200" cy="276225"/>
          </a:xfrm>
          <a:prstGeom prst="straightConnector1">
            <a:avLst/>
          </a:prstGeom>
          <a:noFill/>
          <a:ln w="50800">
            <a:solidFill>
              <a:srgbClr val="00B05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78D7B1CB-6046-3C4C-99B7-ABBD13DC8F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8488" y="2193925"/>
            <a:ext cx="620712" cy="1158875"/>
          </a:xfrm>
          <a:prstGeom prst="ellips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491A68-E52F-E948-B95A-D5D503CCB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1888" y="3489325"/>
            <a:ext cx="620712" cy="311150"/>
          </a:xfrm>
          <a:prstGeom prst="ellipse">
            <a:avLst/>
          </a:prstGeom>
          <a:noFill/>
          <a:ln w="28575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solidFill>
                <a:srgbClr val="0432FF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D58C303-6C2D-A14C-B4EA-74A11B662A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1175" y="5821363"/>
            <a:ext cx="620713" cy="274637"/>
          </a:xfrm>
          <a:prstGeom prst="ellipse">
            <a:avLst/>
          </a:prstGeom>
          <a:noFill/>
          <a:ln w="28575">
            <a:solidFill>
              <a:srgbClr val="00B05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0E80C21-D2AB-514A-A234-D2EBC09E90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694238"/>
            <a:ext cx="1143000" cy="679450"/>
          </a:xfrm>
          <a:prstGeom prst="ellips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solidFill>
                <a:srgbClr val="FF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49FA2CD-221E-F444-A339-508B85B2C4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2288" y="5562600"/>
            <a:ext cx="620712" cy="274638"/>
          </a:xfrm>
          <a:prstGeom prst="ellipse">
            <a:avLst/>
          </a:prstGeom>
          <a:noFill/>
          <a:ln w="28575">
            <a:solidFill>
              <a:srgbClr val="0432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>
              <a:solidFill>
                <a:srgbClr val="0432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  <p:bldP spid="10" grpId="0"/>
      <p:bldP spid="13" grpId="0"/>
      <p:bldP spid="18" grpId="0"/>
      <p:bldP spid="2" grpId="0" animBg="1"/>
      <p:bldP spid="15" grpId="0" animBg="1"/>
      <p:bldP spid="16" grpId="0" animBg="1"/>
      <p:bldP spid="17" grpId="0" animBg="1"/>
      <p:bldP spid="2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5DBD3B8-4DD5-9E4E-AD24-082D25A5B2B0}"/>
              </a:ext>
            </a:extLst>
          </p:cNvPr>
          <p:cNvSpPr txBox="1">
            <a:spLocks/>
          </p:cNvSpPr>
          <p:nvPr/>
        </p:nvSpPr>
        <p:spPr bwMode="auto">
          <a:xfrm>
            <a:off x="228600" y="914400"/>
            <a:ext cx="86106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/>
          </a:extLst>
        </p:spPr>
        <p:txBody>
          <a:bodyPr>
            <a:norm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r>
              <a:rPr lang="en-US" altLang="en-US" kern="0" dirty="0">
                <a:ea typeface="ＭＳ Ｐゴシック" charset="-128"/>
              </a:rPr>
              <a:t>What if the main function was using some of those registers?</a:t>
            </a:r>
          </a:p>
          <a:p>
            <a:pPr lvl="1">
              <a:defRPr/>
            </a:pPr>
            <a:r>
              <a:rPr lang="en-US" altLang="en-US" kern="0" dirty="0">
                <a:ea typeface="ＭＳ Ｐゴシック" charset="-128"/>
              </a:rPr>
              <a:t>$t0, $t1, $s0</a:t>
            </a:r>
          </a:p>
          <a:p>
            <a:pPr>
              <a:defRPr/>
            </a:pPr>
            <a:r>
              <a:rPr lang="en-US" altLang="en-US" kern="0" dirty="0">
                <a:ea typeface="ＭＳ Ｐゴシック" charset="-128"/>
              </a:rPr>
              <a:t>They could be </a:t>
            </a:r>
            <a:r>
              <a:rPr lang="en-US" altLang="en-US" kern="0" dirty="0">
                <a:solidFill>
                  <a:srgbClr val="FF0000"/>
                </a:solidFill>
                <a:ea typeface="ＭＳ Ｐゴシック" charset="-128"/>
              </a:rPr>
              <a:t>overwritten</a:t>
            </a:r>
            <a:r>
              <a:rPr lang="en-US" altLang="en-US" kern="0" dirty="0">
                <a:ea typeface="ＭＳ Ｐゴシック" charset="-128"/>
              </a:rPr>
              <a:t> by the function</a:t>
            </a:r>
          </a:p>
          <a:p>
            <a:pPr>
              <a:defRPr/>
            </a:pPr>
            <a:r>
              <a:rPr lang="en-US" altLang="en-US" kern="0" dirty="0">
                <a:ea typeface="ＭＳ Ｐゴシック" charset="-128"/>
              </a:rPr>
              <a:t>We can use the </a:t>
            </a:r>
            <a:r>
              <a:rPr lang="en-US" altLang="en-US" kern="0" dirty="0">
                <a:solidFill>
                  <a:srgbClr val="0432FF"/>
                </a:solidFill>
                <a:ea typeface="ＭＳ Ｐゴシック" charset="-128"/>
              </a:rPr>
              <a:t>stack </a:t>
            </a:r>
            <a:r>
              <a:rPr lang="en-US" altLang="en-US" kern="0" dirty="0">
                <a:ea typeface="ＭＳ Ｐゴシック" charset="-128"/>
              </a:rPr>
              <a:t>to temporarily store registers</a:t>
            </a:r>
          </a:p>
        </p:txBody>
      </p:sp>
      <p:sp>
        <p:nvSpPr>
          <p:cNvPr id="73731" name="Title 1">
            <a:extLst>
              <a:ext uri="{FF2B5EF4-FFF2-40B4-BE49-F238E27FC236}">
                <a16:creationId xmlns:a16="http://schemas.microsoft.com/office/drawing/2014/main" id="{84A42EC6-7B2D-1F4A-B764-FABF73810F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Function Calls: Need for the Stack</a:t>
            </a:r>
          </a:p>
        </p:txBody>
      </p:sp>
      <p:sp>
        <p:nvSpPr>
          <p:cNvPr id="73732" name="Slide Number Placeholder 3">
            <a:extLst>
              <a:ext uri="{FF2B5EF4-FFF2-40B4-BE49-F238E27FC236}">
                <a16:creationId xmlns:a16="http://schemas.microsoft.com/office/drawing/2014/main" id="{54226C84-87C2-EA41-8EDD-B1570155E3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ACDF4BB4-787D-9140-A51C-F24F366C95D4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A8D5883-04BB-B941-9CD1-757438622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28750"/>
            <a:ext cx="5235575" cy="1695450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Font typeface="Wingdings" charset="2"/>
              <a:buNone/>
              <a:defRPr/>
            </a:pP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diffofsums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$t0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$a0, $a1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$t0 = f + g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$t1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$a2, $a3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$t1 = h + i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sub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$s0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, $t0, $t1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result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=(f + g) - (h + i)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$v0, $s0, $0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put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in $v0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jr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$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ra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  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to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caller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de-CH" sz="1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5B24EBC-957B-644D-938E-0147F7F7BDB7}"/>
              </a:ext>
            </a:extLst>
          </p:cNvPr>
          <p:cNvSpPr txBox="1">
            <a:spLocks/>
          </p:cNvSpPr>
          <p:nvPr/>
        </p:nvSpPr>
        <p:spPr bwMode="auto">
          <a:xfrm>
            <a:off x="304800" y="981075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tle 1">
            <a:extLst>
              <a:ext uri="{FF2B5EF4-FFF2-40B4-BE49-F238E27FC236}">
                <a16:creationId xmlns:a16="http://schemas.microsoft.com/office/drawing/2014/main" id="{236E8E05-2715-484E-9DBC-6B725465CE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Stack</a:t>
            </a:r>
          </a:p>
        </p:txBody>
      </p:sp>
      <p:sp>
        <p:nvSpPr>
          <p:cNvPr id="19458" name="Content Placeholder 2">
            <a:extLst>
              <a:ext uri="{FF2B5EF4-FFF2-40B4-BE49-F238E27FC236}">
                <a16:creationId xmlns:a16="http://schemas.microsoft.com/office/drawing/2014/main" id="{5899D70D-73E4-1B41-91C5-F1D58814D9D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stack is a memory area used to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save local variables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It is a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Last-In-First-Out </a:t>
            </a:r>
            <a:r>
              <a:rPr lang="en-US" altLang="en-US">
                <a:ea typeface="ＭＳ Ｐゴシック" panose="020B0600070205080204" pitchFamily="34" charset="-128"/>
              </a:rPr>
              <a:t>(LIFO) queue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>
                <a:ea typeface="ＭＳ Ｐゴシック" panose="020B0600070205080204" pitchFamily="34" charset="-128"/>
              </a:rPr>
              <a:t>The </a:t>
            </a:r>
            <a:r>
              <a:rPr lang="en-US" altLang="en-US">
                <a:solidFill>
                  <a:srgbClr val="0432FF"/>
                </a:solidFill>
                <a:ea typeface="ＭＳ Ｐゴシック" panose="020B0600070205080204" pitchFamily="34" charset="-128"/>
              </a:rPr>
              <a:t>stack pointer </a:t>
            </a:r>
            <a:r>
              <a:rPr lang="en-US" altLang="en-US">
                <a:ea typeface="ＭＳ Ｐゴシック" panose="020B0600070205080204" pitchFamily="34" charset="-128"/>
              </a:rPr>
              <a:t>($sp) points to the top of the stack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It grows down in MIPS</a:t>
            </a:r>
          </a:p>
        </p:txBody>
      </p:sp>
      <p:sp>
        <p:nvSpPr>
          <p:cNvPr id="75780" name="Slide Number Placeholder 3">
            <a:extLst>
              <a:ext uri="{FF2B5EF4-FFF2-40B4-BE49-F238E27FC236}">
                <a16:creationId xmlns:a16="http://schemas.microsoft.com/office/drawing/2014/main" id="{6AE8FCEF-12F0-6C45-A0A2-FE6511DCA08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BDDC80FA-AD8B-7640-8721-F5D17F484D0E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4016E747-C757-A747-9B41-47AD85DFF7E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085850" y="3808413"/>
          <a:ext cx="6838950" cy="2609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83" name="VISIO" r:id="rId5" imgW="21958300" imgH="8382000" progId="Visio.Drawing.6">
                  <p:embed/>
                </p:oleObj>
              </mc:Choice>
              <mc:Fallback>
                <p:oleObj name="VISIO" r:id="rId5" imgW="21958300" imgH="8382000" progId="Visio.Drawing.6">
                  <p:embed/>
                  <p:pic>
                    <p:nvPicPr>
                      <p:cNvPr id="0" name="Content Placeholder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85850" y="3808413"/>
                        <a:ext cx="6838950" cy="2609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6D44E56-06B1-104C-B6E2-CD045CC3A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5188" y="3962400"/>
            <a:ext cx="16002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>
                <a:solidFill>
                  <a:srgbClr val="00B050"/>
                </a:solidFill>
              </a:rPr>
              <a:t>Two words pushed on the stack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F7F1839-17C0-2847-92FC-765007AD4D47}"/>
              </a:ext>
            </a:extLst>
          </p:cNvPr>
          <p:cNvSpPr txBox="1">
            <a:spLocks/>
          </p:cNvSpPr>
          <p:nvPr/>
        </p:nvSpPr>
        <p:spPr bwMode="auto">
          <a:xfrm>
            <a:off x="228600" y="914400"/>
            <a:ext cx="8610600" cy="586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/>
          </a:extLst>
        </p:spPr>
        <p:txBody>
          <a:bodyPr>
            <a:normAutofit fontScale="92500" lnSpcReduction="200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r>
              <a:rPr lang="en-US" altLang="en-US" kern="0" dirty="0">
                <a:ea typeface="ＭＳ Ｐゴシック" charset="-128"/>
              </a:rPr>
              <a:t>Saving and restoring </a:t>
            </a:r>
            <a:r>
              <a:rPr lang="en-US" altLang="en-US" kern="0" dirty="0">
                <a:solidFill>
                  <a:srgbClr val="FF0000"/>
                </a:solidFill>
                <a:ea typeface="ＭＳ Ｐゴシック" charset="-128"/>
              </a:rPr>
              <a:t>all</a:t>
            </a:r>
            <a:r>
              <a:rPr lang="en-US" altLang="en-US" kern="0" dirty="0">
                <a:ea typeface="ＭＳ Ｐゴシック" charset="-128"/>
              </a:rPr>
              <a:t> registers requires a lot of effort</a:t>
            </a:r>
          </a:p>
          <a:p>
            <a:pPr>
              <a:defRPr/>
            </a:pPr>
            <a:r>
              <a:rPr lang="en-US" altLang="en-US" kern="0" dirty="0">
                <a:ea typeface="ＭＳ Ｐゴシック" charset="-128"/>
              </a:rPr>
              <a:t>In MIPS, there is a convention about </a:t>
            </a:r>
            <a:r>
              <a:rPr lang="en-US" altLang="en-US" kern="0" dirty="0">
                <a:solidFill>
                  <a:srgbClr val="0432FF"/>
                </a:solidFill>
                <a:ea typeface="ＭＳ Ｐゴシック" charset="-128"/>
              </a:rPr>
              <a:t>temporary registers</a:t>
            </a:r>
            <a:r>
              <a:rPr lang="en-US" altLang="en-US" kern="0" dirty="0">
                <a:ea typeface="ＭＳ Ｐゴシック" charset="-128"/>
              </a:rPr>
              <a:t> (i.e., $t0-$t9): There is </a:t>
            </a:r>
            <a:r>
              <a:rPr lang="en-US" altLang="en-US" kern="0" dirty="0">
                <a:solidFill>
                  <a:srgbClr val="00B050"/>
                </a:solidFill>
                <a:ea typeface="ＭＳ Ｐゴシック" charset="-128"/>
              </a:rPr>
              <a:t>no need to save them</a:t>
            </a:r>
          </a:p>
          <a:p>
            <a:pPr lvl="1">
              <a:defRPr/>
            </a:pPr>
            <a:r>
              <a:rPr lang="en-US" altLang="en-US" kern="0" dirty="0">
                <a:ea typeface="ＭＳ Ｐゴシック" charset="-128"/>
              </a:rPr>
              <a:t>Programmers can use them for temporary/partial results</a:t>
            </a:r>
          </a:p>
        </p:txBody>
      </p:sp>
      <p:sp>
        <p:nvSpPr>
          <p:cNvPr id="77827" name="Title 1">
            <a:extLst>
              <a:ext uri="{FF2B5EF4-FFF2-40B4-BE49-F238E27FC236}">
                <a16:creationId xmlns:a16="http://schemas.microsoft.com/office/drawing/2014/main" id="{133B1811-E8E6-3C4D-B255-A0241492D6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The Stack: Code Example</a:t>
            </a:r>
          </a:p>
        </p:txBody>
      </p:sp>
      <p:sp>
        <p:nvSpPr>
          <p:cNvPr id="77828" name="Slide Number Placeholder 3">
            <a:extLst>
              <a:ext uri="{FF2B5EF4-FFF2-40B4-BE49-F238E27FC236}">
                <a16:creationId xmlns:a16="http://schemas.microsoft.com/office/drawing/2014/main" id="{B50E4826-CCF6-2848-9F08-450125097F3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2EF54DD-C0F3-F049-B7B8-DAF7ABCDBFA3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06B643-47EF-9049-8977-51412D0D1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28750"/>
            <a:ext cx="8534400" cy="3752850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Font typeface="Wingdings" charset="2"/>
              <a:buNone/>
              <a:defRPr/>
            </a:pP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diffofsums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-12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allocate space on stack to store 3 registers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sw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 $s0, 8($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) 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save $s0 on stack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sw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 $t0, 4($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) 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save $t0 on stack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sw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 $t1, 0($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) 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save $t1 on stack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$t0, $a0, $a1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$t0 = f + g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$t1, $a2, $a3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$t1 = h + i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sub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$s0, $t0, $t1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result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=(f + g) - (h + i)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$v0, $s0, $0 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put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in $v0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 $t1, 0($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) 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restore $t1 from stack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 $t0, 4($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) 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restore $t0 from stack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 $s0, 8($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) 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restore $s0 from stack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12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deallocate stack space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jr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$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ra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        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to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caller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de-CH" sz="1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7830" name="Text Placeholder 7">
            <a:extLst>
              <a:ext uri="{FF2B5EF4-FFF2-40B4-BE49-F238E27FC236}">
                <a16:creationId xmlns:a16="http://schemas.microsoft.com/office/drawing/2014/main" id="{8B156802-BCA1-BC4D-B990-6298432EF5A2}"/>
              </a:ext>
            </a:extLst>
          </p:cNvPr>
          <p:cNvSpPr txBox="1">
            <a:spLocks/>
          </p:cNvSpPr>
          <p:nvPr/>
        </p:nvSpPr>
        <p:spPr bwMode="auto">
          <a:xfrm>
            <a:off x="304800" y="981075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B992FD6-DD2D-2F47-8399-7B24F19D011B}"/>
              </a:ext>
            </a:extLst>
          </p:cNvPr>
          <p:cNvSpPr txBox="1">
            <a:spLocks/>
          </p:cNvSpPr>
          <p:nvPr/>
        </p:nvSpPr>
        <p:spPr bwMode="auto">
          <a:xfrm>
            <a:off x="228600" y="914400"/>
            <a:ext cx="86106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/>
          </a:extLst>
        </p:spPr>
        <p:txBody>
          <a:bodyPr>
            <a:normAutofit fontScale="925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669925" indent="-3254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2pPr>
            <a:lvl3pPr marL="1022350" indent="-350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3pPr>
            <a:lvl4pPr marL="1339850" indent="-315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4pPr>
            <a:lvl5pPr marL="1681163" indent="-3397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+mn-lt"/>
                <a:ea typeface="ＭＳ Ｐゴシック" pitchFamily="-106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endParaRPr lang="en-US" altLang="en-US" kern="0" dirty="0">
              <a:ea typeface="ＭＳ Ｐゴシック" charset="-128"/>
            </a:endParaRPr>
          </a:p>
          <a:p>
            <a:pPr>
              <a:defRPr/>
            </a:pPr>
            <a:r>
              <a:rPr lang="en-US" altLang="en-US" kern="0" dirty="0">
                <a:ea typeface="ＭＳ Ｐゴシック" charset="-128"/>
              </a:rPr>
              <a:t>Temporary registers $t0-$t9 are </a:t>
            </a:r>
            <a:r>
              <a:rPr lang="en-US" altLang="en-US" kern="0" dirty="0" err="1">
                <a:solidFill>
                  <a:srgbClr val="FF0000"/>
                </a:solidFill>
                <a:ea typeface="ＭＳ Ｐゴシック" charset="-128"/>
              </a:rPr>
              <a:t>nonpreserved</a:t>
            </a:r>
            <a:r>
              <a:rPr lang="en-US" altLang="en-US" kern="0" dirty="0">
                <a:ea typeface="ＭＳ Ｐゴシック" charset="-128"/>
              </a:rPr>
              <a:t> registers. They are not saved, thus, they can be overwritten by the function</a:t>
            </a:r>
          </a:p>
          <a:p>
            <a:pPr>
              <a:defRPr/>
            </a:pPr>
            <a:r>
              <a:rPr lang="en-US" altLang="en-US" kern="0" dirty="0">
                <a:ea typeface="ＭＳ Ｐゴシック" charset="-128"/>
              </a:rPr>
              <a:t>Registers $s0-$s7 are </a:t>
            </a:r>
            <a:r>
              <a:rPr lang="en-US" altLang="en-US" kern="0" dirty="0">
                <a:solidFill>
                  <a:srgbClr val="0432FF"/>
                </a:solidFill>
                <a:ea typeface="ＭＳ Ｐゴシック" charset="-128"/>
              </a:rPr>
              <a:t>preserved</a:t>
            </a:r>
            <a:r>
              <a:rPr lang="en-US" altLang="en-US" kern="0" dirty="0">
                <a:ea typeface="ＭＳ Ｐゴシック" charset="-128"/>
              </a:rPr>
              <a:t> (saved; </a:t>
            </a:r>
            <a:r>
              <a:rPr lang="en-US" altLang="en-US" kern="0" dirty="0" err="1">
                <a:ea typeface="ＭＳ Ｐゴシック" charset="-128"/>
              </a:rPr>
              <a:t>callee</a:t>
            </a:r>
            <a:r>
              <a:rPr lang="en-US" altLang="en-US" kern="0" dirty="0">
                <a:ea typeface="ＭＳ Ｐゴシック" charset="-128"/>
              </a:rPr>
              <a:t>-saved) registers </a:t>
            </a:r>
          </a:p>
        </p:txBody>
      </p:sp>
      <p:sp>
        <p:nvSpPr>
          <p:cNvPr id="79875" name="Title 1">
            <a:extLst>
              <a:ext uri="{FF2B5EF4-FFF2-40B4-BE49-F238E27FC236}">
                <a16:creationId xmlns:a16="http://schemas.microsoft.com/office/drawing/2014/main" id="{4983CDE7-C48D-B243-8B87-C9BD5EB7C3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MIPS Stack: Register Saving Convention</a:t>
            </a: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67D15A53-FE23-A142-93A6-EDF50E2F13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65B6C92-120D-3C45-B486-0FFC8BC3E265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49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B24A1CC-24BA-5B4D-833D-079712578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28750"/>
            <a:ext cx="8534400" cy="3752850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Font typeface="Wingdings" charset="2"/>
              <a:buNone/>
              <a:defRPr/>
            </a:pP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diffofsums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-4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allocate space on stack to store 1 register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sw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 $s0, 0($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) 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save $s0 on stack</a:t>
            </a:r>
          </a:p>
          <a:p>
            <a:pPr eaLnBrk="1" hangingPunct="1">
              <a:buFontTx/>
              <a:buNone/>
              <a:defRPr/>
            </a:pPr>
            <a:endParaRPr lang="de-CH" sz="1400" dirty="0"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buFontTx/>
              <a:buNone/>
              <a:defRPr/>
            </a:pPr>
            <a:endParaRPr lang="de-CH" sz="1400" dirty="0"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buFontTx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$t0, $a0, $a1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$t0 = f + g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$t1, $a2, $a3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$t1 = h + i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sub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$s0, $t0, $t1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result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=(f + g) - (h + i)</a:t>
            </a: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add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$v0, $s0, $0 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put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in $v0</a:t>
            </a:r>
          </a:p>
          <a:p>
            <a:pPr eaLnBrk="1" hangingPunct="1">
              <a:buFontTx/>
              <a:buNone/>
              <a:defRPr/>
            </a:pPr>
            <a:endParaRPr lang="en-US" sz="1400" dirty="0"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buFontTx/>
              <a:buNone/>
              <a:defRPr/>
            </a:pPr>
            <a:endParaRPr lang="en-US" sz="1400" dirty="0"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lw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  $s0, 0($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) 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restore $s0 from stack</a:t>
            </a:r>
          </a:p>
          <a:p>
            <a:pPr eaLnBrk="1" hangingPunct="1">
              <a:buFontTx/>
              <a:buNone/>
              <a:defRPr/>
            </a:pPr>
            <a:r>
              <a:rPr lang="en-US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addi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$</a:t>
            </a:r>
            <a:r>
              <a:rPr lang="en-US" sz="1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sp</a:t>
            </a:r>
            <a:r>
              <a:rPr lang="en-US" sz="1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4   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deallocate stack space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jr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$</a:t>
            </a:r>
            <a:r>
              <a:rPr lang="de-CH" sz="1400" dirty="0" err="1">
                <a:latin typeface="Courier" charset="0"/>
                <a:ea typeface="Courier" charset="0"/>
                <a:cs typeface="Courier" charset="0"/>
              </a:rPr>
              <a:t>ra</a:t>
            </a:r>
            <a:r>
              <a:rPr lang="de-CH" sz="1400" dirty="0">
                <a:latin typeface="Courier" charset="0"/>
                <a:ea typeface="Courier" charset="0"/>
                <a:cs typeface="Courier" charset="0"/>
              </a:rPr>
              <a:t>             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to</a:t>
            </a:r>
            <a:r>
              <a:rPr lang="de-CH" sz="1400" dirty="0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CH" sz="1400" dirty="0" err="1">
                <a:solidFill>
                  <a:schemeClr val="bg1">
                    <a:lumMod val="6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caller</a:t>
            </a:r>
            <a:endParaRPr lang="de-CH" sz="1400" dirty="0">
              <a:solidFill>
                <a:schemeClr val="bg1">
                  <a:lumMod val="6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Wingdings" charset="2"/>
              <a:buNone/>
              <a:defRPr/>
            </a:pPr>
            <a:endParaRPr lang="de-CH" sz="1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9878" name="Text Placeholder 7">
            <a:extLst>
              <a:ext uri="{FF2B5EF4-FFF2-40B4-BE49-F238E27FC236}">
                <a16:creationId xmlns:a16="http://schemas.microsoft.com/office/drawing/2014/main" id="{8780B801-FAB8-BB44-B38E-45F891B9BDCE}"/>
              </a:ext>
            </a:extLst>
          </p:cNvPr>
          <p:cNvSpPr txBox="1">
            <a:spLocks/>
          </p:cNvSpPr>
          <p:nvPr/>
        </p:nvSpPr>
        <p:spPr bwMode="auto">
          <a:xfrm>
            <a:off x="304800" y="981075"/>
            <a:ext cx="3870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669925" indent="-325438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022350" indent="-350838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339850" indent="-315913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1681163" indent="-339725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1383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5955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0527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509963" indent="-339725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sz="2000"/>
              <a:t>MIPS assembly</a:t>
            </a:r>
            <a:endParaRPr lang="de-CH" altLang="en-US" sz="200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:a16="http://schemas.microsoft.com/office/drawing/2014/main" id="{C6482E2A-CA9D-CF45-AF79-FA221B9069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152400"/>
            <a:ext cx="8915400" cy="10668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Recall: The Von Neumann Model</a:t>
            </a:r>
          </a:p>
        </p:txBody>
      </p:sp>
      <p:sp>
        <p:nvSpPr>
          <p:cNvPr id="12291" name="Slide Number Placeholder 3">
            <a:extLst>
              <a:ext uri="{FF2B5EF4-FFF2-40B4-BE49-F238E27FC236}">
                <a16:creationId xmlns:a16="http://schemas.microsoft.com/office/drawing/2014/main" id="{4423EE14-EB4C-D841-8C65-A057270AA0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F6A6A26-5343-844F-B527-1653C36DD19C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2292" name="Rectangle 4">
            <a:extLst>
              <a:ext uri="{FF2B5EF4-FFF2-40B4-BE49-F238E27FC236}">
                <a16:creationId xmlns:a16="http://schemas.microsoft.com/office/drawing/2014/main" id="{6AAA22CC-1F08-2145-B409-F6504CDE7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4830763"/>
            <a:ext cx="3390900" cy="1385887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12293" name="TextBox 7">
            <a:extLst>
              <a:ext uri="{FF2B5EF4-FFF2-40B4-BE49-F238E27FC236}">
                <a16:creationId xmlns:a16="http://schemas.microsoft.com/office/drawing/2014/main" id="{A1822BE4-211F-844E-8139-A59824F8F4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5040313"/>
            <a:ext cx="19065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CONTROL UNIT</a:t>
            </a:r>
          </a:p>
        </p:txBody>
      </p:sp>
      <p:sp>
        <p:nvSpPr>
          <p:cNvPr id="12294" name="TextBox 8">
            <a:extLst>
              <a:ext uri="{FF2B5EF4-FFF2-40B4-BE49-F238E27FC236}">
                <a16:creationId xmlns:a16="http://schemas.microsoft.com/office/drawing/2014/main" id="{1366EBFF-CFD4-1C46-A9D5-B41C4A4063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9925" y="5649913"/>
            <a:ext cx="1057275" cy="369887"/>
          </a:xfrm>
          <a:prstGeom prst="rect">
            <a:avLst/>
          </a:prstGeom>
          <a:solidFill>
            <a:srgbClr val="FF7E7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PC or IP</a:t>
            </a:r>
          </a:p>
        </p:txBody>
      </p:sp>
      <p:sp>
        <p:nvSpPr>
          <p:cNvPr id="12295" name="TextBox 9">
            <a:extLst>
              <a:ext uri="{FF2B5EF4-FFF2-40B4-BE49-F238E27FC236}">
                <a16:creationId xmlns:a16="http://schemas.microsoft.com/office/drawing/2014/main" id="{CD8282AD-ACD2-0D44-89F1-F03D9A6CA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4050" y="5649913"/>
            <a:ext cx="1479550" cy="369887"/>
          </a:xfrm>
          <a:prstGeom prst="rect">
            <a:avLst/>
          </a:prstGeom>
          <a:solidFill>
            <a:srgbClr val="FF7E7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Inst Register</a:t>
            </a:r>
          </a:p>
        </p:txBody>
      </p:sp>
      <p:sp>
        <p:nvSpPr>
          <p:cNvPr id="12296" name="Rectangle 10">
            <a:extLst>
              <a:ext uri="{FF2B5EF4-FFF2-40B4-BE49-F238E27FC236}">
                <a16:creationId xmlns:a16="http://schemas.microsoft.com/office/drawing/2014/main" id="{0B6B5DDB-7799-974F-8CFD-F5EC4A1AE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2927350"/>
            <a:ext cx="3390900" cy="1385888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12297" name="TextBox 11">
            <a:extLst>
              <a:ext uri="{FF2B5EF4-FFF2-40B4-BE49-F238E27FC236}">
                <a16:creationId xmlns:a16="http://schemas.microsoft.com/office/drawing/2014/main" id="{8FD720C1-8F42-BA43-87B1-49E6317D63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7413" y="2982913"/>
            <a:ext cx="23256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PROCESSING UNIT</a:t>
            </a:r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8B7C3620-171F-0645-A5B0-C4FC3398517A}"/>
              </a:ext>
            </a:extLst>
          </p:cNvPr>
          <p:cNvSpPr/>
          <p:nvPr/>
        </p:nvSpPr>
        <p:spPr bwMode="auto">
          <a:xfrm rot="10800000">
            <a:off x="3378200" y="3548063"/>
            <a:ext cx="914400" cy="490537"/>
          </a:xfrm>
          <a:prstGeom prst="trapezoid">
            <a:avLst/>
          </a:prstGeom>
          <a:solidFill>
            <a:srgbClr val="35F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hangingPunct="1">
              <a:defRPr/>
            </a:pPr>
            <a:endParaRPr lang="en-US">
              <a:ea typeface="+mn-ea"/>
              <a:cs typeface="ＭＳ Ｐゴシック" charset="0"/>
            </a:endParaRPr>
          </a:p>
        </p:txBody>
      </p:sp>
      <p:sp>
        <p:nvSpPr>
          <p:cNvPr id="12299" name="TextBox 14">
            <a:extLst>
              <a:ext uri="{FF2B5EF4-FFF2-40B4-BE49-F238E27FC236}">
                <a16:creationId xmlns:a16="http://schemas.microsoft.com/office/drawing/2014/main" id="{375CA628-28CA-6B47-9B52-949957C403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9488" y="3586163"/>
            <a:ext cx="6334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ALU</a:t>
            </a:r>
          </a:p>
        </p:txBody>
      </p:sp>
      <p:sp>
        <p:nvSpPr>
          <p:cNvPr id="12300" name="TextBox 15">
            <a:extLst>
              <a:ext uri="{FF2B5EF4-FFF2-40B4-BE49-F238E27FC236}">
                <a16:creationId xmlns:a16="http://schemas.microsoft.com/office/drawing/2014/main" id="{AE25019F-9F28-AB49-BA38-C3C14F924C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2838" y="3548063"/>
            <a:ext cx="825500" cy="369887"/>
          </a:xfrm>
          <a:prstGeom prst="rect">
            <a:avLst/>
          </a:prstGeom>
          <a:solidFill>
            <a:srgbClr val="35F6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TEMP</a:t>
            </a:r>
          </a:p>
        </p:txBody>
      </p:sp>
      <p:sp>
        <p:nvSpPr>
          <p:cNvPr id="12301" name="Rectangle 16">
            <a:extLst>
              <a:ext uri="{FF2B5EF4-FFF2-40B4-BE49-F238E27FC236}">
                <a16:creationId xmlns:a16="http://schemas.microsoft.com/office/drawing/2014/main" id="{B44DA4C1-8B3F-9C4A-B44C-9C0F9BA82C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1788" y="1090613"/>
            <a:ext cx="3390900" cy="1384300"/>
          </a:xfrm>
          <a:prstGeom prst="rect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>
              <a:solidFill>
                <a:srgbClr val="00B050"/>
              </a:solidFill>
              <a:latin typeface="Arial" panose="020B0604020202020204" pitchFamily="34" charset="0"/>
            </a:endParaRPr>
          </a:p>
        </p:txBody>
      </p:sp>
      <p:sp>
        <p:nvSpPr>
          <p:cNvPr id="12302" name="TextBox 17">
            <a:extLst>
              <a:ext uri="{FF2B5EF4-FFF2-40B4-BE49-F238E27FC236}">
                <a16:creationId xmlns:a16="http://schemas.microsoft.com/office/drawing/2014/main" id="{9BD99E7E-D155-2F48-9038-31BB0D8821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0650" y="1090613"/>
            <a:ext cx="1219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MEMORY</a:t>
            </a:r>
          </a:p>
        </p:txBody>
      </p:sp>
      <p:sp>
        <p:nvSpPr>
          <p:cNvPr id="38926" name="TextBox 18">
            <a:extLst>
              <a:ext uri="{FF2B5EF4-FFF2-40B4-BE49-F238E27FC236}">
                <a16:creationId xmlns:a16="http://schemas.microsoft.com/office/drawing/2014/main" id="{F508C27C-858B-EA40-BD7C-1E81AD3F23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5225" y="1533525"/>
            <a:ext cx="1724025" cy="3698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1800" dirty="0">
                <a:latin typeface="Arial" charset="0"/>
              </a:rPr>
              <a:t>Mem </a:t>
            </a:r>
            <a:r>
              <a:rPr lang="en-US" altLang="en-US" sz="1800" dirty="0" err="1">
                <a:latin typeface="Arial" charset="0"/>
              </a:rPr>
              <a:t>Addr</a:t>
            </a:r>
            <a:r>
              <a:rPr lang="en-US" altLang="en-US" sz="1800" dirty="0">
                <a:latin typeface="Arial" charset="0"/>
              </a:rPr>
              <a:t> </a:t>
            </a:r>
            <a:r>
              <a:rPr lang="en-US" altLang="en-US" sz="1800" dirty="0" err="1">
                <a:latin typeface="Arial" charset="0"/>
              </a:rPr>
              <a:t>Reg</a:t>
            </a:r>
            <a:endParaRPr lang="en-US" altLang="en-US" sz="1800" dirty="0">
              <a:latin typeface="Arial" charset="0"/>
            </a:endParaRPr>
          </a:p>
        </p:txBody>
      </p:sp>
      <p:sp>
        <p:nvSpPr>
          <p:cNvPr id="38927" name="TextBox 19">
            <a:extLst>
              <a:ext uri="{FF2B5EF4-FFF2-40B4-BE49-F238E27FC236}">
                <a16:creationId xmlns:a16="http://schemas.microsoft.com/office/drawing/2014/main" id="{76087BDC-D7BC-544E-81F2-C25FC9435B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6813" y="1981200"/>
            <a:ext cx="1736725" cy="3698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en-US" sz="1800">
                <a:latin typeface="Arial" charset="0"/>
              </a:rPr>
              <a:t>Mem Data Reg</a:t>
            </a:r>
          </a:p>
        </p:txBody>
      </p:sp>
      <p:sp>
        <p:nvSpPr>
          <p:cNvPr id="38928" name="Rectangle 20">
            <a:extLst>
              <a:ext uri="{FF2B5EF4-FFF2-40B4-BE49-F238E27FC236}">
                <a16:creationId xmlns:a16="http://schemas.microsoft.com/office/drawing/2014/main" id="{06AC8DC3-2BF6-DB4E-AE12-EC47C96DE9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913" y="2503488"/>
            <a:ext cx="1604962" cy="20415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en-US" sz="1800">
              <a:latin typeface="Arial" charset="0"/>
            </a:endParaRPr>
          </a:p>
        </p:txBody>
      </p:sp>
      <p:sp>
        <p:nvSpPr>
          <p:cNvPr id="38929" name="Rectangle 21">
            <a:extLst>
              <a:ext uri="{FF2B5EF4-FFF2-40B4-BE49-F238E27FC236}">
                <a16:creationId xmlns:a16="http://schemas.microsoft.com/office/drawing/2014/main" id="{ECC4FC58-FFE5-364D-ACBA-F302DF48C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5663" y="2503488"/>
            <a:ext cx="1606550" cy="2041525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4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charset="2"/>
              <a:buChar char="q"/>
              <a:defRPr sz="22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charset="2"/>
              <a:buChar char="n"/>
              <a:defRPr sz="20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charset="2"/>
              <a:buChar char="q"/>
              <a:defRPr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charset="2"/>
              <a:buChar char="§"/>
              <a:defRPr sz="1600">
                <a:solidFill>
                  <a:schemeClr val="tx1"/>
                </a:solidFill>
                <a:latin typeface="Tahom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en-US" sz="1800">
              <a:latin typeface="Arial" charset="0"/>
            </a:endParaRPr>
          </a:p>
        </p:txBody>
      </p:sp>
      <p:sp>
        <p:nvSpPr>
          <p:cNvPr id="12307" name="TextBox 22">
            <a:extLst>
              <a:ext uri="{FF2B5EF4-FFF2-40B4-BE49-F238E27FC236}">
                <a16:creationId xmlns:a16="http://schemas.microsoft.com/office/drawing/2014/main" id="{0AE0AA25-A597-D146-BB96-32E6B3DFD9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960688"/>
            <a:ext cx="100012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INPUT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Keyboard,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Mouse,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12308" name="TextBox 23">
            <a:extLst>
              <a:ext uri="{FF2B5EF4-FFF2-40B4-BE49-F238E27FC236}">
                <a16:creationId xmlns:a16="http://schemas.microsoft.com/office/drawing/2014/main" id="{856D92EE-496B-7C43-8BD1-052F980239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7600" y="2960688"/>
            <a:ext cx="1133475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OUTPUT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Monitor,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Printer,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>
                <a:latin typeface="Arial" panose="020B0604020202020204" pitchFamily="34" charset="0"/>
              </a:rPr>
              <a:t>Disk</a:t>
            </a:r>
            <a:r>
              <a:rPr lang="mr-IN" altLang="en-US" sz="1400">
                <a:latin typeface="Arial" panose="020B0604020202020204" pitchFamily="34" charset="0"/>
              </a:rPr>
              <a:t>…</a:t>
            </a:r>
            <a:endParaRPr lang="en-US" altLang="en-US" sz="1400">
              <a:latin typeface="Arial" panose="020B0604020202020204" pitchFamily="34" charset="0"/>
            </a:endParaRPr>
          </a:p>
        </p:txBody>
      </p:sp>
      <p:cxnSp>
        <p:nvCxnSpPr>
          <p:cNvPr id="12309" name="Straight Arrow Connector 25">
            <a:extLst>
              <a:ext uri="{FF2B5EF4-FFF2-40B4-BE49-F238E27FC236}">
                <a16:creationId xmlns:a16="http://schemas.microsoft.com/office/drawing/2014/main" id="{909529DA-3E59-BB4F-9B21-34750688CCDD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7036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0" name="Straight Arrow Connector 29">
            <a:extLst>
              <a:ext uri="{FF2B5EF4-FFF2-40B4-BE49-F238E27FC236}">
                <a16:creationId xmlns:a16="http://schemas.microsoft.com/office/drawing/2014/main" id="{410001C8-2A0A-904D-9465-FB399DF5093A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4922838" y="2701925"/>
            <a:ext cx="4524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1" name="Straight Connector 31">
            <a:extLst>
              <a:ext uri="{FF2B5EF4-FFF2-40B4-BE49-F238E27FC236}">
                <a16:creationId xmlns:a16="http://schemas.microsoft.com/office/drawing/2014/main" id="{6CEB6DC2-8575-3246-8F91-C7C5E866E718}"/>
              </a:ext>
            </a:extLst>
          </p:cNvPr>
          <p:cNvCxnSpPr>
            <a:cxnSpLocks noChangeShapeType="1"/>
            <a:stCxn id="38928" idx="0"/>
          </p:cNvCxnSpPr>
          <p:nvPr/>
        </p:nvCxnSpPr>
        <p:spPr bwMode="auto">
          <a:xfrm rot="16200000" flipV="1">
            <a:off x="632618" y="2018507"/>
            <a:ext cx="9699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2" name="Straight Arrow Connector 33">
            <a:extLst>
              <a:ext uri="{FF2B5EF4-FFF2-40B4-BE49-F238E27FC236}">
                <a16:creationId xmlns:a16="http://schemas.microsoft.com/office/drawing/2014/main" id="{E12A3CDB-59B3-8648-806D-5E793BADEAA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17600" y="1533525"/>
            <a:ext cx="1754188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3" name="Straight Connector 35">
            <a:extLst>
              <a:ext uri="{FF2B5EF4-FFF2-40B4-BE49-F238E27FC236}">
                <a16:creationId xmlns:a16="http://schemas.microsoft.com/office/drawing/2014/main" id="{E695EECD-4D2B-8044-B0B9-A19489630D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262688" y="1533525"/>
            <a:ext cx="1727200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4" name="Straight Arrow Connector 37">
            <a:extLst>
              <a:ext uri="{FF2B5EF4-FFF2-40B4-BE49-F238E27FC236}">
                <a16:creationId xmlns:a16="http://schemas.microsoft.com/office/drawing/2014/main" id="{B532499F-04DA-044C-8F37-8B563B46B2D0}"/>
              </a:ext>
            </a:extLst>
          </p:cNvPr>
          <p:cNvCxnSpPr>
            <a:cxnSpLocks noChangeShapeType="1"/>
            <a:endCxn id="38929" idx="0"/>
          </p:cNvCxnSpPr>
          <p:nvPr/>
        </p:nvCxnSpPr>
        <p:spPr bwMode="auto">
          <a:xfrm rot="16200000" flipH="1">
            <a:off x="7515225" y="2009776"/>
            <a:ext cx="968375" cy="1905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5" name="Straight Arrow Connector 39">
            <a:extLst>
              <a:ext uri="{FF2B5EF4-FFF2-40B4-BE49-F238E27FC236}">
                <a16:creationId xmlns:a16="http://schemas.microsoft.com/office/drawing/2014/main" id="{706DCA8C-3662-8E4B-9B74-871F1D6399B2}"/>
              </a:ext>
            </a:extLst>
          </p:cNvPr>
          <p:cNvCxnSpPr>
            <a:cxnSpLocks noChangeShapeType="1"/>
            <a:stCxn id="12292" idx="0"/>
            <a:endCxn id="12296" idx="2"/>
          </p:cNvCxnSpPr>
          <p:nvPr/>
        </p:nvCxnSpPr>
        <p:spPr bwMode="auto">
          <a:xfrm rot="5400000" flipH="1" flipV="1">
            <a:off x="4310063" y="4572000"/>
            <a:ext cx="515938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6" name="Straight Arrow Connector 41">
            <a:extLst>
              <a:ext uri="{FF2B5EF4-FFF2-40B4-BE49-F238E27FC236}">
                <a16:creationId xmlns:a16="http://schemas.microsoft.com/office/drawing/2014/main" id="{5FFADD73-6E6F-114D-901F-099807B0064D}"/>
              </a:ext>
            </a:extLst>
          </p:cNvPr>
          <p:cNvCxnSpPr>
            <a:cxnSpLocks noChangeShapeType="1"/>
          </p:cNvCxnSpPr>
          <p:nvPr/>
        </p:nvCxnSpPr>
        <p:spPr bwMode="auto">
          <a:xfrm rot="10800000">
            <a:off x="1801813" y="4545013"/>
            <a:ext cx="1069975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7" name="Straight Arrow Connector 43">
            <a:extLst>
              <a:ext uri="{FF2B5EF4-FFF2-40B4-BE49-F238E27FC236}">
                <a16:creationId xmlns:a16="http://schemas.microsoft.com/office/drawing/2014/main" id="{F994548C-1C5C-FB41-8AA6-A93EC8D36FE3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6262688" y="4545013"/>
            <a:ext cx="1062037" cy="747712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8" name="Straight Connector 45">
            <a:extLst>
              <a:ext uri="{FF2B5EF4-FFF2-40B4-BE49-F238E27FC236}">
                <a16:creationId xmlns:a16="http://schemas.microsoft.com/office/drawing/2014/main" id="{3F9AB83B-E50C-784C-B698-99ADAE23B9D6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V="1">
            <a:off x="2368550" y="4327526"/>
            <a:ext cx="517525" cy="48895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19" name="Straight Connector 47">
            <a:extLst>
              <a:ext uri="{FF2B5EF4-FFF2-40B4-BE49-F238E27FC236}">
                <a16:creationId xmlns:a16="http://schemas.microsoft.com/office/drawing/2014/main" id="{9651C210-A5A3-C14D-9F6D-B5C84A90094D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1418432" y="3348831"/>
            <a:ext cx="1930400" cy="15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20" name="Straight Arrow Connector 49">
            <a:extLst>
              <a:ext uri="{FF2B5EF4-FFF2-40B4-BE49-F238E27FC236}">
                <a16:creationId xmlns:a16="http://schemas.microsoft.com/office/drawing/2014/main" id="{ED92FE53-5474-D14D-B918-0E7FA9A8DA21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384425" y="2244725"/>
            <a:ext cx="487363" cy="1397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21" name="Straight Arrow Connector 53">
            <a:extLst>
              <a:ext uri="{FF2B5EF4-FFF2-40B4-BE49-F238E27FC236}">
                <a16:creationId xmlns:a16="http://schemas.microsoft.com/office/drawing/2014/main" id="{6564BF05-0E99-BD40-9EB7-9D1195F74ADF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892675" y="4572000"/>
            <a:ext cx="515938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>
            <a:extLst>
              <a:ext uri="{FF2B5EF4-FFF2-40B4-BE49-F238E27FC236}">
                <a16:creationId xmlns:a16="http://schemas.microsoft.com/office/drawing/2014/main" id="{C232575E-B7F4-CD4B-A87E-FCCCF9303C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Lecture Summary</a:t>
            </a:r>
          </a:p>
        </p:txBody>
      </p:sp>
      <p:sp>
        <p:nvSpPr>
          <p:cNvPr id="81923" name="Content Placeholder 2">
            <a:extLst>
              <a:ext uri="{FF2B5EF4-FFF2-40B4-BE49-F238E27FC236}">
                <a16:creationId xmlns:a16="http://schemas.microsoft.com/office/drawing/2014/main" id="{448C3816-B5FD-F14B-B203-ED3FA778D9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Assembly Programming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Programming constructs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Debugging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Conditional statements and loops in MIPS assembly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Arrays in MIPS assembly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Function calls</a:t>
            </a:r>
          </a:p>
          <a:p>
            <a:pPr lvl="2"/>
            <a:r>
              <a:rPr lang="en-US" altLang="en-US">
                <a:ea typeface="ＭＳ Ｐゴシック" panose="020B0600070205080204" pitchFamily="34" charset="-128"/>
              </a:rPr>
              <a:t>The stack</a:t>
            </a:r>
          </a:p>
        </p:txBody>
      </p:sp>
      <p:sp>
        <p:nvSpPr>
          <p:cNvPr id="81924" name="Slide Number Placeholder 3">
            <a:extLst>
              <a:ext uri="{FF2B5EF4-FFF2-40B4-BE49-F238E27FC236}">
                <a16:creationId xmlns:a16="http://schemas.microsoft.com/office/drawing/2014/main" id="{256BEE2B-F74A-D841-B2AF-95686A6925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3F57F7B-5D26-F04B-A0C5-38E52CDCABA2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50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4">
            <a:extLst>
              <a:ext uri="{FF2B5EF4-FFF2-40B4-BE49-F238E27FC236}">
                <a16:creationId xmlns:a16="http://schemas.microsoft.com/office/drawing/2014/main" id="{48A963B1-7CED-5440-A0CA-52578B5A24A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04800" y="685800"/>
            <a:ext cx="8428037" cy="1720850"/>
          </a:xfrm>
        </p:spPr>
        <p:txBody>
          <a:bodyPr/>
          <a:lstStyle/>
          <a:p>
            <a:pPr algn="ctr" eaLnBrk="1" hangingPunct="1"/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4500" b="1" dirty="0">
                <a:ea typeface="ＭＳ Ｐゴシック" panose="020B0600070205080204" pitchFamily="34" charset="-128"/>
              </a:rPr>
              <a:t>Digital Design &amp; Computer Arch.</a:t>
            </a:r>
            <a:br>
              <a:rPr lang="en-US" altLang="en-US" sz="4500" b="1" dirty="0">
                <a:ea typeface="ＭＳ Ｐゴシック" panose="020B0600070205080204" pitchFamily="34" charset="-128"/>
              </a:rPr>
            </a:br>
            <a:br>
              <a:rPr lang="en-US" altLang="en-US" sz="1000" b="1" dirty="0">
                <a:ea typeface="ＭＳ Ｐゴシック" panose="020B0600070205080204" pitchFamily="34" charset="-128"/>
              </a:rPr>
            </a:br>
            <a:r>
              <a:rPr lang="en-US" altLang="en-US" sz="4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Lecture 10b: Assembly Programming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712055-A21C-2048-B880-6CEA6B625F5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848600" cy="2900363"/>
          </a:xfrm>
        </p:spPr>
        <p:txBody>
          <a:bodyPr/>
          <a:lstStyle/>
          <a:p>
            <a:pPr eaLnBrk="1" hangingPunct="1"/>
            <a:endParaRPr lang="en-US" altLang="en-US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Prof.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Onur</a:t>
            </a:r>
            <a:r>
              <a:rPr lang="en-US" altLang="en-US" sz="2800" dirty="0">
                <a:solidFill>
                  <a:srgbClr val="003399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 dirty="0" err="1">
                <a:solidFill>
                  <a:srgbClr val="003399"/>
                </a:solidFill>
                <a:ea typeface="ＭＳ Ｐゴシック" panose="020B0600070205080204" pitchFamily="34" charset="-128"/>
              </a:rPr>
              <a:t>Mutlu</a:t>
            </a:r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sz="2800" dirty="0">
              <a:solidFill>
                <a:srgbClr val="003399"/>
              </a:solidFill>
              <a:ea typeface="ＭＳ Ｐゴシック" panose="020B0600070205080204" pitchFamily="34" charset="-128"/>
            </a:endParaRP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ETH Zürich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Spring 2020</a:t>
            </a:r>
          </a:p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20 March 2020</a:t>
            </a: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1478301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378F65EA-313A-F340-AB1D-16B08F8BBE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Recall: LC-3: A Von Neumann Machine</a:t>
            </a:r>
          </a:p>
        </p:txBody>
      </p:sp>
      <p:sp>
        <p:nvSpPr>
          <p:cNvPr id="13315" name="Slide Number Placeholder 3">
            <a:extLst>
              <a:ext uri="{FF2B5EF4-FFF2-40B4-BE49-F238E27FC236}">
                <a16:creationId xmlns:a16="http://schemas.microsoft.com/office/drawing/2014/main" id="{EE0B4B6A-BF01-6747-A3AC-016D09CC5F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8657259-E7D0-B244-B2A3-BF6D3E18B00C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grpSp>
        <p:nvGrpSpPr>
          <p:cNvPr id="13316" name="Group 6">
            <a:extLst>
              <a:ext uri="{FF2B5EF4-FFF2-40B4-BE49-F238E27FC236}">
                <a16:creationId xmlns:a16="http://schemas.microsoft.com/office/drawing/2014/main" id="{CCD8E577-A1CA-9544-8736-60D8FB6196C0}"/>
              </a:ext>
            </a:extLst>
          </p:cNvPr>
          <p:cNvGrpSpPr>
            <a:grpSpLocks/>
          </p:cNvGrpSpPr>
          <p:nvPr/>
        </p:nvGrpSpPr>
        <p:grpSpPr bwMode="auto">
          <a:xfrm>
            <a:off x="2185988" y="914400"/>
            <a:ext cx="4772025" cy="5943600"/>
            <a:chOff x="2185616" y="914400"/>
            <a:chExt cx="4772768" cy="5943600"/>
          </a:xfrm>
        </p:grpSpPr>
        <p:pic>
          <p:nvPicPr>
            <p:cNvPr id="13317" name="Picture 2">
              <a:extLst>
                <a:ext uri="{FF2B5EF4-FFF2-40B4-BE49-F238E27FC236}">
                  <a16:creationId xmlns:a16="http://schemas.microsoft.com/office/drawing/2014/main" id="{08F3A186-5FD7-9D41-BE82-D9C3C3D9D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85616" y="914400"/>
              <a:ext cx="4772768" cy="594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318" name="Rectangle 4">
              <a:extLst>
                <a:ext uri="{FF2B5EF4-FFF2-40B4-BE49-F238E27FC236}">
                  <a16:creationId xmlns:a16="http://schemas.microsoft.com/office/drawing/2014/main" id="{317E3E8B-8DB1-E84E-A4DA-7DE311DEFA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6600" y="1600200"/>
              <a:ext cx="1905000" cy="2819400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3319" name="Rectangle 9">
              <a:extLst>
                <a:ext uri="{FF2B5EF4-FFF2-40B4-BE49-F238E27FC236}">
                  <a16:creationId xmlns:a16="http://schemas.microsoft.com/office/drawing/2014/main" id="{2E81F7D8-7C40-7D44-AE09-94DCF940AB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1600200"/>
              <a:ext cx="1600200" cy="2819400"/>
            </a:xfrm>
            <a:prstGeom prst="rect">
              <a:avLst/>
            </a:prstGeom>
            <a:solidFill>
              <a:srgbClr val="00B0F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3320" name="Rectangle 10">
              <a:extLst>
                <a:ext uri="{FF2B5EF4-FFF2-40B4-BE49-F238E27FC236}">
                  <a16:creationId xmlns:a16="http://schemas.microsoft.com/office/drawing/2014/main" id="{3556BC01-1673-A642-8B84-6220B004BC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5829300"/>
              <a:ext cx="914400" cy="647700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E8C06CC-D795-E745-B09A-AC68F1854770}"/>
                </a:ext>
              </a:extLst>
            </p:cNvPr>
            <p:cNvSpPr/>
            <p:nvPr/>
          </p:nvSpPr>
          <p:spPr bwMode="auto">
            <a:xfrm>
              <a:off x="4953059" y="5867400"/>
              <a:ext cx="914542" cy="6096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6342647-36BC-F44C-BE90-E7B06F9F1190}"/>
                </a:ext>
              </a:extLst>
            </p:cNvPr>
            <p:cNvSpPr/>
            <p:nvPr/>
          </p:nvSpPr>
          <p:spPr bwMode="auto">
            <a:xfrm>
              <a:off x="5943813" y="5892800"/>
              <a:ext cx="914542" cy="609600"/>
            </a:xfrm>
            <a:prstGeom prst="rect">
              <a:avLst/>
            </a:prstGeom>
            <a:solidFill>
              <a:schemeClr val="accent5">
                <a:lumMod val="50000"/>
                <a:alpha val="2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hangingPunct="1">
                <a:defRPr/>
              </a:pPr>
              <a:endParaRPr lang="en-US">
                <a:ea typeface="ＭＳ Ｐゴシック" charset="-128"/>
              </a:endParaRPr>
            </a:p>
          </p:txBody>
        </p:sp>
      </p:grp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53CE2006-86B6-D247-AAB9-880342B053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017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Recall: The Instruction Cycle</a:t>
            </a:r>
          </a:p>
        </p:txBody>
      </p:sp>
      <p:sp>
        <p:nvSpPr>
          <p:cNvPr id="14339" name="Content Placeholder 2">
            <a:extLst>
              <a:ext uri="{FF2B5EF4-FFF2-40B4-BE49-F238E27FC236}">
                <a16:creationId xmlns:a16="http://schemas.microsoft.com/office/drawing/2014/main" id="{D1A58AEF-3292-A94B-8A2D-38D1590BD62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743200" y="2139950"/>
            <a:ext cx="4033838" cy="2965450"/>
          </a:xfrm>
        </p:spPr>
        <p:txBody>
          <a:bodyPr/>
          <a:lstStyle/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FETCH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DECODE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EVALUATE ADDRESS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FETCH OPERANDS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EXECUTE</a:t>
            </a:r>
          </a:p>
          <a:p>
            <a:pPr lvl="1"/>
            <a:r>
              <a:rPr lang="en-US" altLang="en-US" sz="2600">
                <a:solidFill>
                  <a:srgbClr val="00B050"/>
                </a:solidFill>
                <a:latin typeface="Courier" pitchFamily="2" charset="0"/>
                <a:ea typeface="Courier" pitchFamily="2" charset="0"/>
                <a:cs typeface="Courier" pitchFamily="2" charset="0"/>
              </a:rPr>
              <a:t>STORE RESULT</a:t>
            </a:r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0950E788-C238-8E4D-8980-04708194A3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6428A93-7B1E-CE4C-A70D-C6221C8BC865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4341" name="Freeform 5">
            <a:extLst>
              <a:ext uri="{FF2B5EF4-FFF2-40B4-BE49-F238E27FC236}">
                <a16:creationId xmlns:a16="http://schemas.microsoft.com/office/drawing/2014/main" id="{A14DAAF1-C311-D647-AF68-8B4E779187EF}"/>
              </a:ext>
            </a:extLst>
          </p:cNvPr>
          <p:cNvSpPr>
            <a:spLocks/>
          </p:cNvSpPr>
          <p:nvPr/>
        </p:nvSpPr>
        <p:spPr bwMode="auto">
          <a:xfrm>
            <a:off x="3860800" y="1768475"/>
            <a:ext cx="423863" cy="3487738"/>
          </a:xfrm>
          <a:custGeom>
            <a:avLst/>
            <a:gdLst>
              <a:gd name="T0" fmla="*/ 422644 w 423916"/>
              <a:gd name="T1" fmla="*/ 2984489 h 3486760"/>
              <a:gd name="T2" fmla="*/ 553 w 423916"/>
              <a:gd name="T3" fmla="*/ 1273 h 3486760"/>
              <a:gd name="T4" fmla="*/ 333104 w 423916"/>
              <a:gd name="T5" fmla="*/ 3294432 h 3486760"/>
              <a:gd name="T6" fmla="*/ 333104 w 423916"/>
              <a:gd name="T7" fmla="*/ 3204031 h 348676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423916" h="3486760">
                <a:moveTo>
                  <a:pt x="423916" y="2964468"/>
                </a:moveTo>
                <a:cubicBezTo>
                  <a:pt x="219718" y="1457215"/>
                  <a:pt x="15520" y="-50038"/>
                  <a:pt x="553" y="1273"/>
                </a:cubicBezTo>
                <a:cubicBezTo>
                  <a:pt x="-14414" y="52584"/>
                  <a:pt x="278519" y="2742121"/>
                  <a:pt x="334112" y="3272332"/>
                </a:cubicBezTo>
                <a:cubicBezTo>
                  <a:pt x="389705" y="3802543"/>
                  <a:pt x="334112" y="3182539"/>
                  <a:pt x="334112" y="3182539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2" name="Freeform 1">
            <a:extLst>
              <a:ext uri="{FF2B5EF4-FFF2-40B4-BE49-F238E27FC236}">
                <a16:creationId xmlns:a16="http://schemas.microsoft.com/office/drawing/2014/main" id="{399E84AF-3738-6642-9126-0E73AFEAD5EE}"/>
              </a:ext>
            </a:extLst>
          </p:cNvPr>
          <p:cNvSpPr>
            <a:spLocks/>
          </p:cNvSpPr>
          <p:nvPr/>
        </p:nvSpPr>
        <p:spPr bwMode="auto">
          <a:xfrm>
            <a:off x="1865313" y="4645025"/>
            <a:ext cx="2863850" cy="1147763"/>
          </a:xfrm>
          <a:custGeom>
            <a:avLst/>
            <a:gdLst>
              <a:gd name="T0" fmla="*/ 2863235 w 2863878"/>
              <a:gd name="T1" fmla="*/ 630976 h 1147614"/>
              <a:gd name="T2" fmla="*/ 2837318 w 2863878"/>
              <a:gd name="T3" fmla="*/ 721954 h 1147614"/>
              <a:gd name="T4" fmla="*/ 2811424 w 2863878"/>
              <a:gd name="T5" fmla="*/ 825921 h 1147614"/>
              <a:gd name="T6" fmla="*/ 2798465 w 2863878"/>
              <a:gd name="T7" fmla="*/ 864910 h 1147614"/>
              <a:gd name="T8" fmla="*/ 2772547 w 2863878"/>
              <a:gd name="T9" fmla="*/ 903899 h 1147614"/>
              <a:gd name="T10" fmla="*/ 2681859 w 2863878"/>
              <a:gd name="T11" fmla="*/ 955891 h 1147614"/>
              <a:gd name="T12" fmla="*/ 2604130 w 2863878"/>
              <a:gd name="T13" fmla="*/ 1007882 h 1147614"/>
              <a:gd name="T14" fmla="*/ 2565254 w 2863878"/>
              <a:gd name="T15" fmla="*/ 1033869 h 1147614"/>
              <a:gd name="T16" fmla="*/ 2539336 w 2863878"/>
              <a:gd name="T17" fmla="*/ 1059859 h 1147614"/>
              <a:gd name="T18" fmla="*/ 2500483 w 2863878"/>
              <a:gd name="T19" fmla="*/ 1072858 h 1147614"/>
              <a:gd name="T20" fmla="*/ 2357960 w 2863878"/>
              <a:gd name="T21" fmla="*/ 1098852 h 1147614"/>
              <a:gd name="T22" fmla="*/ 2241355 w 2863878"/>
              <a:gd name="T23" fmla="*/ 1137844 h 1147614"/>
              <a:gd name="T24" fmla="*/ 2059979 w 2863878"/>
              <a:gd name="T25" fmla="*/ 1150836 h 1147614"/>
              <a:gd name="T26" fmla="*/ 893945 w 2863878"/>
              <a:gd name="T27" fmla="*/ 1111847 h 1147614"/>
              <a:gd name="T28" fmla="*/ 829175 w 2863878"/>
              <a:gd name="T29" fmla="*/ 1085862 h 1147614"/>
              <a:gd name="T30" fmla="*/ 751445 w 2863878"/>
              <a:gd name="T31" fmla="*/ 1033869 h 1147614"/>
              <a:gd name="T32" fmla="*/ 673693 w 2863878"/>
              <a:gd name="T33" fmla="*/ 851913 h 1147614"/>
              <a:gd name="T34" fmla="*/ 479358 w 2863878"/>
              <a:gd name="T35" fmla="*/ 488002 h 1147614"/>
              <a:gd name="T36" fmla="*/ 297982 w 2863878"/>
              <a:gd name="T37" fmla="*/ 124098 h 1147614"/>
              <a:gd name="T38" fmla="*/ 233211 w 2863878"/>
              <a:gd name="T39" fmla="*/ 7131 h 1147614"/>
              <a:gd name="T40" fmla="*/ 297982 w 2863878"/>
              <a:gd name="T41" fmla="*/ 33116 h 1147614"/>
              <a:gd name="T42" fmla="*/ 375711 w 2863878"/>
              <a:gd name="T43" fmla="*/ 124098 h 1147614"/>
              <a:gd name="T44" fmla="*/ 194335 w 2863878"/>
              <a:gd name="T45" fmla="*/ 410024 h 1147614"/>
              <a:gd name="T46" fmla="*/ 0 w 2863878"/>
              <a:gd name="T47" fmla="*/ 436023 h 1147614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2863878" h="1147614">
                <a:moveTo>
                  <a:pt x="2863878" y="629090"/>
                </a:moveTo>
                <a:cubicBezTo>
                  <a:pt x="2855239" y="659325"/>
                  <a:pt x="2846064" y="689413"/>
                  <a:pt x="2837961" y="719796"/>
                </a:cubicBezTo>
                <a:cubicBezTo>
                  <a:pt x="2828783" y="754211"/>
                  <a:pt x="2823308" y="789670"/>
                  <a:pt x="2812044" y="823460"/>
                </a:cubicBezTo>
                <a:cubicBezTo>
                  <a:pt x="2807724" y="836418"/>
                  <a:pt x="2805194" y="850117"/>
                  <a:pt x="2799085" y="862334"/>
                </a:cubicBezTo>
                <a:cubicBezTo>
                  <a:pt x="2792120" y="876264"/>
                  <a:pt x="2784180" y="890196"/>
                  <a:pt x="2773167" y="901208"/>
                </a:cubicBezTo>
                <a:cubicBezTo>
                  <a:pt x="2750750" y="923623"/>
                  <a:pt x="2707869" y="937792"/>
                  <a:pt x="2682456" y="953039"/>
                </a:cubicBezTo>
                <a:cubicBezTo>
                  <a:pt x="2655746" y="969064"/>
                  <a:pt x="2630621" y="987594"/>
                  <a:pt x="2604704" y="1004871"/>
                </a:cubicBezTo>
                <a:cubicBezTo>
                  <a:pt x="2591745" y="1013510"/>
                  <a:pt x="2576841" y="1019775"/>
                  <a:pt x="2565828" y="1030787"/>
                </a:cubicBezTo>
                <a:cubicBezTo>
                  <a:pt x="2557189" y="1039426"/>
                  <a:pt x="2550386" y="1050417"/>
                  <a:pt x="2539910" y="1056703"/>
                </a:cubicBezTo>
                <a:cubicBezTo>
                  <a:pt x="2528197" y="1063730"/>
                  <a:pt x="2514286" y="1066348"/>
                  <a:pt x="2501034" y="1069661"/>
                </a:cubicBezTo>
                <a:cubicBezTo>
                  <a:pt x="2464809" y="1078717"/>
                  <a:pt x="2393151" y="1089800"/>
                  <a:pt x="2358488" y="1095577"/>
                </a:cubicBezTo>
                <a:cubicBezTo>
                  <a:pt x="2319612" y="1108535"/>
                  <a:pt x="2282233" y="1127430"/>
                  <a:pt x="2241860" y="1134451"/>
                </a:cubicBezTo>
                <a:cubicBezTo>
                  <a:pt x="2182128" y="1144839"/>
                  <a:pt x="2121055" y="1148575"/>
                  <a:pt x="2060438" y="1147409"/>
                </a:cubicBezTo>
                <a:cubicBezTo>
                  <a:pt x="1671532" y="1139930"/>
                  <a:pt x="1282914" y="1121493"/>
                  <a:pt x="894152" y="1108535"/>
                </a:cubicBezTo>
                <a:cubicBezTo>
                  <a:pt x="872554" y="1099896"/>
                  <a:pt x="849780" y="1093757"/>
                  <a:pt x="829359" y="1082619"/>
                </a:cubicBezTo>
                <a:cubicBezTo>
                  <a:pt x="802013" y="1067704"/>
                  <a:pt x="751606" y="1030787"/>
                  <a:pt x="751606" y="1030787"/>
                </a:cubicBezTo>
                <a:cubicBezTo>
                  <a:pt x="668400" y="919851"/>
                  <a:pt x="755002" y="1047726"/>
                  <a:pt x="673854" y="849376"/>
                </a:cubicBezTo>
                <a:cubicBezTo>
                  <a:pt x="628342" y="738129"/>
                  <a:pt x="531878" y="586800"/>
                  <a:pt x="479473" y="486553"/>
                </a:cubicBezTo>
                <a:cubicBezTo>
                  <a:pt x="416830" y="366721"/>
                  <a:pt x="359822" y="244014"/>
                  <a:pt x="298051" y="123730"/>
                </a:cubicBezTo>
                <a:cubicBezTo>
                  <a:pt x="277736" y="84171"/>
                  <a:pt x="233257" y="51579"/>
                  <a:pt x="233257" y="7108"/>
                </a:cubicBezTo>
                <a:cubicBezTo>
                  <a:pt x="233257" y="-16154"/>
                  <a:pt x="276453" y="24385"/>
                  <a:pt x="298051" y="33024"/>
                </a:cubicBezTo>
                <a:cubicBezTo>
                  <a:pt x="308470" y="43443"/>
                  <a:pt x="377465" y="108769"/>
                  <a:pt x="375803" y="123730"/>
                </a:cubicBezTo>
                <a:cubicBezTo>
                  <a:pt x="364135" y="228737"/>
                  <a:pt x="301799" y="364050"/>
                  <a:pt x="194381" y="408805"/>
                </a:cubicBezTo>
                <a:cubicBezTo>
                  <a:pt x="134042" y="433945"/>
                  <a:pt x="0" y="434721"/>
                  <a:pt x="0" y="434721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3" name="Freeform 2">
            <a:extLst>
              <a:ext uri="{FF2B5EF4-FFF2-40B4-BE49-F238E27FC236}">
                <a16:creationId xmlns:a16="http://schemas.microsoft.com/office/drawing/2014/main" id="{7548FB04-1C87-6C45-9E7F-33C7F3A72300}"/>
              </a:ext>
            </a:extLst>
          </p:cNvPr>
          <p:cNvSpPr>
            <a:spLocks/>
          </p:cNvSpPr>
          <p:nvPr/>
        </p:nvSpPr>
        <p:spPr bwMode="auto">
          <a:xfrm>
            <a:off x="622300" y="4081463"/>
            <a:ext cx="3395663" cy="1341437"/>
          </a:xfrm>
          <a:custGeom>
            <a:avLst/>
            <a:gdLst>
              <a:gd name="T0" fmla="*/ 3406173 w 3395186"/>
              <a:gd name="T1" fmla="*/ 918037 h 1341563"/>
              <a:gd name="T2" fmla="*/ 2717141 w 3395186"/>
              <a:gd name="T3" fmla="*/ 1318860 h 1341563"/>
              <a:gd name="T4" fmla="*/ 2717141 w 3395186"/>
              <a:gd name="T5" fmla="*/ 1267143 h 1341563"/>
              <a:gd name="T6" fmla="*/ 2262116 w 3395186"/>
              <a:gd name="T7" fmla="*/ 1176622 h 1341563"/>
              <a:gd name="T8" fmla="*/ 1937100 w 3395186"/>
              <a:gd name="T9" fmla="*/ 1124905 h 1341563"/>
              <a:gd name="T10" fmla="*/ 0 w 3395186"/>
              <a:gd name="T11" fmla="*/ 0 h 1341563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395186" h="1341563">
                <a:moveTo>
                  <a:pt x="3395186" y="920015"/>
                </a:moveTo>
                <a:cubicBezTo>
                  <a:pt x="3109014" y="1091708"/>
                  <a:pt x="2822842" y="1263401"/>
                  <a:pt x="2708373" y="1321712"/>
                </a:cubicBezTo>
                <a:cubicBezTo>
                  <a:pt x="2593904" y="1380023"/>
                  <a:pt x="2783965" y="1293636"/>
                  <a:pt x="2708373" y="1269880"/>
                </a:cubicBezTo>
                <a:cubicBezTo>
                  <a:pt x="2632781" y="1246124"/>
                  <a:pt x="2384405" y="1202931"/>
                  <a:pt x="2254818" y="1179175"/>
                </a:cubicBezTo>
                <a:cubicBezTo>
                  <a:pt x="2125231" y="1155419"/>
                  <a:pt x="2306653" y="1323872"/>
                  <a:pt x="1930850" y="1127343"/>
                </a:cubicBezTo>
                <a:cubicBezTo>
                  <a:pt x="1555047" y="930814"/>
                  <a:pt x="0" y="0"/>
                  <a:pt x="0" y="0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45AE0CE-4B6F-B642-BA34-3DDBA103B6BE}"/>
              </a:ext>
            </a:extLst>
          </p:cNvPr>
          <p:cNvSpPr/>
          <p:nvPr/>
        </p:nvSpPr>
        <p:spPr bwMode="auto">
          <a:xfrm>
            <a:off x="914400" y="1371600"/>
            <a:ext cx="2895600" cy="4724400"/>
          </a:xfrm>
          <a:prstGeom prst="arc">
            <a:avLst>
              <a:gd name="adj1" fmla="val 2753529"/>
              <a:gd name="adj2" fmla="val 18472682"/>
            </a:avLst>
          </a:prstGeom>
          <a:noFill/>
          <a:ln w="603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D1904DCC-99C1-FE4B-97BD-870056DCA5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0"/>
            <a:ext cx="8610600" cy="914400"/>
          </a:xfrm>
        </p:spPr>
        <p:txBody>
          <a:bodyPr anchor="ctr"/>
          <a:lstStyle/>
          <a:p>
            <a:r>
              <a:rPr lang="en-US" altLang="en-US">
                <a:ea typeface="ＭＳ Ｐゴシック" panose="020B0600070205080204" pitchFamily="34" charset="-128"/>
              </a:rPr>
              <a:t>Recall: The Instruction Set Architecture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BACB7D71-5D28-354C-8871-9BF5508BA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914400"/>
            <a:ext cx="8610600" cy="55626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ISA is the </a:t>
            </a:r>
            <a:r>
              <a:rPr lang="en-US" altLang="en-US" dirty="0">
                <a:solidFill>
                  <a:srgbClr val="0432FF"/>
                </a:solidFill>
                <a:ea typeface="ＭＳ Ｐゴシック" charset="-128"/>
              </a:rPr>
              <a:t>interface between </a:t>
            </a:r>
            <a:r>
              <a:rPr lang="en-US" altLang="en-US" dirty="0">
                <a:ea typeface="ＭＳ Ｐゴシック" charset="-128"/>
              </a:rPr>
              <a:t>what the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software</a:t>
            </a:r>
            <a:r>
              <a:rPr lang="en-US" altLang="en-US" dirty="0">
                <a:ea typeface="ＭＳ Ｐゴシック" charset="-128"/>
              </a:rPr>
              <a:t> commands and what the </a:t>
            </a:r>
            <a:r>
              <a:rPr lang="en-US" altLang="en-US" dirty="0">
                <a:solidFill>
                  <a:srgbClr val="FF0000"/>
                </a:solidFill>
                <a:ea typeface="ＭＳ Ｐゴシック" charset="-128"/>
              </a:rPr>
              <a:t>hardware</a:t>
            </a:r>
            <a:r>
              <a:rPr lang="en-US" altLang="en-US" dirty="0">
                <a:ea typeface="ＭＳ Ｐゴシック" charset="-128"/>
              </a:rPr>
              <a:t> carries out</a:t>
            </a:r>
          </a:p>
          <a:p>
            <a:pPr>
              <a:buFont typeface="Wingdings" charset="2"/>
              <a:buChar char="n"/>
              <a:defRPr/>
            </a:pPr>
            <a:endParaRPr lang="en-US" altLang="en-US" dirty="0">
              <a:ea typeface="ＭＳ Ｐゴシック" charset="-128"/>
            </a:endParaRPr>
          </a:p>
          <a:p>
            <a:pPr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The ISA specifies</a:t>
            </a: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memory organization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Address space (LC-3: 2</a:t>
            </a:r>
            <a:r>
              <a:rPr lang="en-US" altLang="en-US" baseline="30000" dirty="0">
                <a:ea typeface="ＭＳ Ｐゴシック" charset="-128"/>
              </a:rPr>
              <a:t>16</a:t>
            </a:r>
            <a:r>
              <a:rPr lang="en-US" altLang="en-US" dirty="0">
                <a:ea typeface="ＭＳ Ｐゴシック" charset="-128"/>
              </a:rPr>
              <a:t>, MIPS: 2</a:t>
            </a:r>
            <a:r>
              <a:rPr lang="en-US" altLang="en-US" baseline="30000" dirty="0">
                <a:ea typeface="ＭＳ Ｐゴシック" charset="-128"/>
              </a:rPr>
              <a:t>32</a:t>
            </a:r>
            <a:r>
              <a:rPr lang="en-US" altLang="en-US" dirty="0">
                <a:ea typeface="ＭＳ Ｐゴシック" charset="-128"/>
              </a:rPr>
              <a:t>)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Addressability (LC-3: 16 bits, MIPS: 32 bits)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Word- or Byte-addressable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register set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R0 to R7 in LC-3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32 registers in MIPS</a:t>
            </a:r>
          </a:p>
          <a:p>
            <a:pPr lvl="1">
              <a:buFont typeface="Wingdings" charset="2"/>
              <a:buChar char="q"/>
              <a:defRPr/>
            </a:pPr>
            <a:endParaRPr lang="en-US" altLang="en-US" dirty="0">
              <a:ea typeface="ＭＳ Ｐゴシック" charset="-128"/>
            </a:endParaRPr>
          </a:p>
          <a:p>
            <a:pPr lvl="1">
              <a:buFont typeface="Wingdings" charset="2"/>
              <a:buChar char="q"/>
              <a:defRPr/>
            </a:pPr>
            <a:r>
              <a:rPr lang="en-US" altLang="en-US" dirty="0">
                <a:ea typeface="ＭＳ Ｐゴシック" charset="-128"/>
              </a:rPr>
              <a:t>The </a:t>
            </a:r>
            <a:r>
              <a:rPr lang="en-US" altLang="en-US" dirty="0">
                <a:solidFill>
                  <a:srgbClr val="00B050"/>
                </a:solidFill>
                <a:ea typeface="ＭＳ Ｐゴシック" charset="-128"/>
              </a:rPr>
              <a:t>instruction set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Opcodes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Data types</a:t>
            </a:r>
          </a:p>
          <a:p>
            <a:pPr lvl="2">
              <a:buFont typeface="Wingdings" charset="2"/>
              <a:buChar char="n"/>
              <a:defRPr/>
            </a:pPr>
            <a:r>
              <a:rPr lang="en-US" altLang="en-US" dirty="0">
                <a:ea typeface="ＭＳ Ｐゴシック" charset="-128"/>
              </a:rPr>
              <a:t>Addressing modes</a:t>
            </a:r>
          </a:p>
        </p:txBody>
      </p:sp>
      <p:sp>
        <p:nvSpPr>
          <p:cNvPr id="15364" name="Slide Number Placeholder 3">
            <a:extLst>
              <a:ext uri="{FF2B5EF4-FFF2-40B4-BE49-F238E27FC236}">
                <a16:creationId xmlns:a16="http://schemas.microsoft.com/office/drawing/2014/main" id="{6BA7AE19-1C54-234E-B3ED-C668E92095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65A33CC-7EEE-8648-9C60-BBC0BDFEB923}" type="slidenum">
              <a:rPr lang="en-US" altLang="en-US" sz="16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8</a:t>
            </a:fld>
            <a:endParaRPr lang="en-US" altLang="en-US" sz="16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  <p:sp>
        <p:nvSpPr>
          <p:cNvPr id="15365" name="Text Box 4">
            <a:extLst>
              <a:ext uri="{FF2B5EF4-FFF2-40B4-BE49-F238E27FC236}">
                <a16:creationId xmlns:a16="http://schemas.microsoft.com/office/drawing/2014/main" id="{B5F7EF73-936C-0648-85F0-78E2D46A60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2925" y="3408363"/>
            <a:ext cx="1946275" cy="376237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Microarchitecture</a:t>
            </a:r>
          </a:p>
        </p:txBody>
      </p:sp>
      <p:sp>
        <p:nvSpPr>
          <p:cNvPr id="15366" name="Text Box 5">
            <a:extLst>
              <a:ext uri="{FF2B5EF4-FFF2-40B4-BE49-F238E27FC236}">
                <a16:creationId xmlns:a16="http://schemas.microsoft.com/office/drawing/2014/main" id="{D7C48B52-924C-B74E-8DCF-FC557C71D770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3027363"/>
            <a:ext cx="1946275" cy="376237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ISA</a:t>
            </a:r>
          </a:p>
        </p:txBody>
      </p:sp>
      <p:sp>
        <p:nvSpPr>
          <p:cNvPr id="15367" name="Text Box 6">
            <a:extLst>
              <a:ext uri="{FF2B5EF4-FFF2-40B4-BE49-F238E27FC236}">
                <a16:creationId xmlns:a16="http://schemas.microsoft.com/office/drawing/2014/main" id="{0190A4BD-CCF7-CA47-851F-FF8C369AE723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2646363"/>
            <a:ext cx="1946275" cy="376237"/>
          </a:xfrm>
          <a:prstGeom prst="rect">
            <a:avLst/>
          </a:prstGeom>
          <a:solidFill>
            <a:srgbClr val="00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Program</a:t>
            </a:r>
          </a:p>
        </p:txBody>
      </p:sp>
      <p:sp>
        <p:nvSpPr>
          <p:cNvPr id="15368" name="Text Box 7">
            <a:extLst>
              <a:ext uri="{FF2B5EF4-FFF2-40B4-BE49-F238E27FC236}">
                <a16:creationId xmlns:a16="http://schemas.microsoft.com/office/drawing/2014/main" id="{1C5A1791-9738-7849-ACF5-BC43CFFBCA3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2265363"/>
            <a:ext cx="1946275" cy="376237"/>
          </a:xfrm>
          <a:prstGeom prst="rect">
            <a:avLst/>
          </a:prstGeom>
          <a:solidFill>
            <a:srgbClr val="00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Algorithm</a:t>
            </a:r>
          </a:p>
        </p:txBody>
      </p:sp>
      <p:sp>
        <p:nvSpPr>
          <p:cNvPr id="15369" name="Text Box 8">
            <a:extLst>
              <a:ext uri="{FF2B5EF4-FFF2-40B4-BE49-F238E27FC236}">
                <a16:creationId xmlns:a16="http://schemas.microsoft.com/office/drawing/2014/main" id="{EF42BDAE-B351-3940-A300-21372475228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1884363"/>
            <a:ext cx="1946275" cy="376237"/>
          </a:xfrm>
          <a:prstGeom prst="rect">
            <a:avLst/>
          </a:prstGeom>
          <a:solidFill>
            <a:srgbClr val="00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Problem</a:t>
            </a:r>
          </a:p>
        </p:txBody>
      </p:sp>
      <p:sp>
        <p:nvSpPr>
          <p:cNvPr id="15370" name="Text Box 9">
            <a:extLst>
              <a:ext uri="{FF2B5EF4-FFF2-40B4-BE49-F238E27FC236}">
                <a16:creationId xmlns:a16="http://schemas.microsoft.com/office/drawing/2014/main" id="{A0A24B71-D86F-2446-BD68-48E39564E7A4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3789363"/>
            <a:ext cx="1946275" cy="376237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Circuits</a:t>
            </a:r>
          </a:p>
        </p:txBody>
      </p:sp>
      <p:sp>
        <p:nvSpPr>
          <p:cNvPr id="15371" name="Text Box 10">
            <a:extLst>
              <a:ext uri="{FF2B5EF4-FFF2-40B4-BE49-F238E27FC236}">
                <a16:creationId xmlns:a16="http://schemas.microsoft.com/office/drawing/2014/main" id="{5C585F43-5FF6-1146-B728-70FC5A1751B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6892925" y="4170363"/>
            <a:ext cx="1946275" cy="376237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Arial" panose="020B0604020202020204" pitchFamily="34" charset="0"/>
              </a:rPr>
              <a:t>Electrons</a:t>
            </a: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4">
            <a:extLst>
              <a:ext uri="{FF2B5EF4-FFF2-40B4-BE49-F238E27FC236}">
                <a16:creationId xmlns:a16="http://schemas.microsoft.com/office/drawing/2014/main" id="{F3199A16-1689-3249-BAD8-08332A21AC1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143000"/>
            <a:ext cx="8305800" cy="2209800"/>
          </a:xfrm>
        </p:spPr>
        <p:txBody>
          <a:bodyPr anchor="ctr"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Our First LC-3 Program:</a:t>
            </a:r>
            <a:br>
              <a:rPr lang="en-US" altLang="en-US">
                <a:ea typeface="ＭＳ Ｐゴシック" panose="020B0600070205080204" pitchFamily="34" charset="-128"/>
              </a:rPr>
            </a:br>
            <a:r>
              <a:rPr lang="en-US" altLang="en-US">
                <a:ea typeface="ＭＳ Ｐゴシック" panose="020B0600070205080204" pitchFamily="34" charset="-128"/>
              </a:rPr>
              <a:t>Use of Conditional Branches</a:t>
            </a:r>
            <a:br>
              <a:rPr lang="en-US" altLang="en-US">
                <a:ea typeface="ＭＳ Ｐゴシック" panose="020B0600070205080204" pitchFamily="34" charset="-128"/>
              </a:rPr>
            </a:br>
            <a:r>
              <a:rPr lang="en-US" altLang="en-US">
                <a:ea typeface="ＭＳ Ｐゴシック" panose="020B0600070205080204" pitchFamily="34" charset="-128"/>
              </a:rPr>
              <a:t>for Looping</a:t>
            </a:r>
          </a:p>
        </p:txBody>
      </p:sp>
      <p:sp>
        <p:nvSpPr>
          <p:cNvPr id="16387" name="Subtitle 5">
            <a:extLst>
              <a:ext uri="{FF2B5EF4-FFF2-40B4-BE49-F238E27FC236}">
                <a16:creationId xmlns:a16="http://schemas.microsoft.com/office/drawing/2014/main" id="{F594BAE6-33CA-CB43-B5B9-147FB194E41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723E4EAC-CDA2-E84B-A22F-3AFBBD64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F097B26-DADF-9041-9361-711E0D69D8B5}" type="slidenum">
              <a:rPr lang="en-US" altLang="en-US" sz="1200" smtClean="0">
                <a:solidFill>
                  <a:srgbClr val="000000"/>
                </a:solidFill>
                <a:latin typeface="Garamond" panose="02020404030301010803" pitchFamily="18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en-US" altLang="en-US" sz="1200">
              <a:solidFill>
                <a:srgbClr val="000000"/>
              </a:solidFill>
              <a:latin typeface="Garamond" panose="02020404030301010803" pitchFamily="18" charset="0"/>
            </a:endParaRPr>
          </a:p>
        </p:txBody>
      </p: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25380</TotalTime>
  <Words>3963</Words>
  <Application>Microsoft Macintosh PowerPoint</Application>
  <PresentationFormat>On-screen Show (4:3)</PresentationFormat>
  <Paragraphs>896</Paragraphs>
  <Slides>51</Slides>
  <Notes>25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2" baseType="lpstr">
      <vt:lpstr>Arial</vt:lpstr>
      <vt:lpstr>ＭＳ Ｐゴシック</vt:lpstr>
      <vt:lpstr>Garamond</vt:lpstr>
      <vt:lpstr>Tahoma</vt:lpstr>
      <vt:lpstr>Wingdings</vt:lpstr>
      <vt:lpstr>Calibri</vt:lpstr>
      <vt:lpstr>Courier</vt:lpstr>
      <vt:lpstr>Wingdings 2</vt:lpstr>
      <vt:lpstr>Edge</vt:lpstr>
      <vt:lpstr>4_Edge</vt:lpstr>
      <vt:lpstr>VISIO</vt:lpstr>
      <vt:lpstr> Digital Design &amp; Computer Arch.  Lecture 10b: Assembly Programming</vt:lpstr>
      <vt:lpstr>Agenda for Today &amp; Next Few Lectures</vt:lpstr>
      <vt:lpstr>Required Readings</vt:lpstr>
      <vt:lpstr>What Will We Learn Today?</vt:lpstr>
      <vt:lpstr>Recall: The Von Neumann Model</vt:lpstr>
      <vt:lpstr>Recall: LC-3: A Von Neumann Machine</vt:lpstr>
      <vt:lpstr>Recall: The Instruction Cycle</vt:lpstr>
      <vt:lpstr>Recall: The Instruction Set Architecture</vt:lpstr>
      <vt:lpstr>Our First LC-3 Program: Use of Conditional Branches for Looping</vt:lpstr>
      <vt:lpstr>An Algorithm for Adding Integers</vt:lpstr>
      <vt:lpstr>A Program for Adding Integers in LC-3</vt:lpstr>
      <vt:lpstr>The LC-3 Data Path Revisited</vt:lpstr>
      <vt:lpstr>The LC-3 Data Path</vt:lpstr>
      <vt:lpstr>(Assembly) Programming</vt:lpstr>
      <vt:lpstr>Programming Constructs</vt:lpstr>
      <vt:lpstr>Sequential Construct</vt:lpstr>
      <vt:lpstr>Conditional Construct</vt:lpstr>
      <vt:lpstr>Iterative Construct</vt:lpstr>
      <vt:lpstr>Constructs in an Example Program</vt:lpstr>
      <vt:lpstr>Counting Occurrences of a Character</vt:lpstr>
      <vt:lpstr>TRAP Instruction</vt:lpstr>
      <vt:lpstr>Counting Occurrences of a Char in LC-3</vt:lpstr>
      <vt:lpstr>Programming Constructs in LC-3</vt:lpstr>
      <vt:lpstr>Debugging</vt:lpstr>
      <vt:lpstr>Debugging</vt:lpstr>
      <vt:lpstr>Interactive Debugging</vt:lpstr>
      <vt:lpstr>Example: Multiplying in LC-3 (Buggy)</vt:lpstr>
      <vt:lpstr>Debugging the Multiply Program</vt:lpstr>
      <vt:lpstr>Easier Debugging with Breakpoints</vt:lpstr>
      <vt:lpstr>Conditional Statements and Loops in MIPS Assembly</vt:lpstr>
      <vt:lpstr>If Statement</vt:lpstr>
      <vt:lpstr>If-Else Statement</vt:lpstr>
      <vt:lpstr>While Loop</vt:lpstr>
      <vt:lpstr>For Loop</vt:lpstr>
      <vt:lpstr>For Loop Using SLT</vt:lpstr>
      <vt:lpstr>Arrays in MIPS</vt:lpstr>
      <vt:lpstr>Arrays</vt:lpstr>
      <vt:lpstr>Arrays: Code Example</vt:lpstr>
      <vt:lpstr>Function Calls</vt:lpstr>
      <vt:lpstr>Function Calls</vt:lpstr>
      <vt:lpstr>Function Calls: Conventions</vt:lpstr>
      <vt:lpstr>Function Calls in MIPS and LC-3</vt:lpstr>
      <vt:lpstr>We did not cover the following slides in lecture. These are for your preparation.</vt:lpstr>
      <vt:lpstr>Function Calls: Simple Example</vt:lpstr>
      <vt:lpstr>Function Calls: Code Example</vt:lpstr>
      <vt:lpstr>Function Calls: Need for the Stack</vt:lpstr>
      <vt:lpstr>The Stack</vt:lpstr>
      <vt:lpstr>The Stack: Code Example</vt:lpstr>
      <vt:lpstr>MIPS Stack: Register Saving Convention</vt:lpstr>
      <vt:lpstr>Lecture Summary</vt:lpstr>
      <vt:lpstr> Digital Design &amp; Computer Arch.  Lecture 10b: Assembly Programming</vt:lpstr>
    </vt:vector>
  </TitlesOfParts>
  <Company>Microsoft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18-741  Advanced Computer Architecture Lecture 1: Intro and Basics</dc:title>
  <dc:creator>Onur Mutlu</dc:creator>
  <cp:lastModifiedBy>Onur Mutlu</cp:lastModifiedBy>
  <cp:revision>1081</cp:revision>
  <cp:lastPrinted>2018-03-23T14:40:41Z</cp:lastPrinted>
  <dcterms:created xsi:type="dcterms:W3CDTF">2010-09-08T00:51:32Z</dcterms:created>
  <dcterms:modified xsi:type="dcterms:W3CDTF">2020-03-17T11:15:01Z</dcterms:modified>
</cp:coreProperties>
</file>